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pptx" ContentType="application/vnd.openxmlformats-officedocument.presentationml.presentation"/>
  <Default Extension="xlsx" ContentType="application/vnd.openxmlformats-officedocument.spreadsheetml.shee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9" r:id="rId3"/>
    <p:sldId id="260" r:id="rId4"/>
    <p:sldId id="297" r:id="rId5"/>
    <p:sldId id="326" r:id="rId6"/>
    <p:sldId id="320" r:id="rId7"/>
    <p:sldId id="305" r:id="rId8"/>
    <p:sldId id="306" r:id="rId10"/>
    <p:sldId id="271" r:id="rId11"/>
    <p:sldId id="321" r:id="rId12"/>
    <p:sldId id="322" r:id="rId13"/>
    <p:sldId id="323" r:id="rId14"/>
    <p:sldId id="324" r:id="rId15"/>
    <p:sldId id="325" r:id="rId16"/>
    <p:sldId id="327" r:id="rId17"/>
    <p:sldId id="309" r:id="rId18"/>
    <p:sldId id="310" r:id="rId19"/>
    <p:sldId id="311" r:id="rId20"/>
    <p:sldId id="312" r:id="rId21"/>
    <p:sldId id="261" r:id="rId22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36A8143-7148-4D9D-813F-12DA4FABF213}">
          <p14:sldIdLst>
            <p14:sldId id="259"/>
            <p14:sldId id="260"/>
            <p14:sldId id="297"/>
            <p14:sldId id="326"/>
          </p14:sldIdLst>
        </p14:section>
        <p14:section name="Plasma" id="{7D023E91-7BBE-45B4-A174-823ABAD7538C}">
          <p14:sldIdLst>
            <p14:sldId id="320"/>
            <p14:sldId id="305"/>
            <p14:sldId id="306"/>
            <p14:sldId id="271"/>
            <p14:sldId id="321"/>
            <p14:sldId id="322"/>
            <p14:sldId id="323"/>
            <p14:sldId id="324"/>
            <p14:sldId id="325"/>
            <p14:sldId id="327"/>
            <p14:sldId id="309"/>
            <p14:sldId id="310"/>
            <p14:sldId id="311"/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6545" autoAdjust="0"/>
  </p:normalViewPr>
  <p:slideViewPr>
    <p:cSldViewPr>
      <p:cViewPr>
        <p:scale>
          <a:sx n="100" d="100"/>
          <a:sy n="100" d="100"/>
        </p:scale>
        <p:origin x="-528" y="-252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045E2-BDAE-4597-87FF-9D484BCB3715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406BA-8322-4A19-B694-FD255B3D6085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406BA-8322-4A19-B694-FD255B3D608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406BA-8322-4A19-B694-FD255B3D608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406BA-8322-4A19-B694-FD255B3D608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406BA-8322-4A19-B694-FD255B3D608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406BA-8322-4A19-B694-FD255B3D608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406BA-8322-4A19-B694-FD255B3D6085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399" y="154781"/>
            <a:ext cx="2057401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1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1" y="900113"/>
            <a:ext cx="4038601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1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EF9B7-E90A-4B6A-AA58-4E1C87A6B36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81025-96BB-455C-AE55-319A6E1C80BD}" type="slidenum">
              <a:rPr lang="zh-TW" altLang="en-US" smtClean="0"/>
            </a:fld>
            <a:endParaRPr lang="zh-TW" altLang="en-US"/>
          </a:p>
        </p:txBody>
      </p:sp>
      <p:pic>
        <p:nvPicPr>
          <p:cNvPr id="7" name="圖片 15"/>
          <p:cNvPicPr>
            <a:picLocks noChangeAspect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3039" y="171717"/>
            <a:ext cx="1590651" cy="394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package" Target="../embeddings/Workbook2.xlsx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package" Target="../embeddings/Workbook3.xlsx"/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7.wmf"/><Relationship Id="rId1" Type="http://schemas.openxmlformats.org/officeDocument/2006/relationships/package" Target="../embeddings/Workbook4.xlsx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emf"/><Relationship Id="rId3" Type="http://schemas.openxmlformats.org/officeDocument/2006/relationships/package" Target="../embeddings/Presentation1.pptx"/><Relationship Id="rId2" Type="http://schemas.openxmlformats.org/officeDocument/2006/relationships/image" Target="../media/image7.wmf"/><Relationship Id="rId1" Type="http://schemas.openxmlformats.org/officeDocument/2006/relationships/package" Target="../embeddings/Workbook1.xls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Station monitor </a:t>
            </a:r>
            <a:br>
              <a:rPr lang="en-US" altLang="zh-TW" dirty="0" smtClean="0"/>
            </a:br>
            <a:r>
              <a:rPr lang="en-US" altLang="zh-TW" dirty="0" smtClean="0"/>
              <a:t>BKM</a:t>
            </a:r>
            <a:endParaRPr lang="zh-TW" altLang="en-US" dirty="0"/>
          </a:p>
        </p:txBody>
      </p:sp>
      <p:sp>
        <p:nvSpPr>
          <p:cNvPr id="4" name="副標題 3"/>
          <p:cNvSpPr/>
          <p:nvPr>
            <p:ph type="subTitle" idx="1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13692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9#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 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量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 掛架別、位置別現況梳理</a:t>
            </a:r>
            <a:endParaRPr lang="zh-TW" altLang="en-US" sz="20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"/>
          <a:stretch>
            <a:fillRect/>
          </a:stretch>
        </p:blipFill>
        <p:spPr bwMode="auto">
          <a:xfrm>
            <a:off x="5487466" y="987574"/>
            <a:ext cx="3478734" cy="24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71416" y="1196931"/>
            <a:ext cx="1710152" cy="1260332"/>
            <a:chOff x="1115616" y="887777"/>
            <a:chExt cx="1800160" cy="132666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887777"/>
              <a:ext cx="1800000" cy="1214779"/>
            </a:xfrm>
            <a:prstGeom prst="rect">
              <a:avLst/>
            </a:prstGeom>
          </p:spPr>
        </p:pic>
        <p:sp>
          <p:nvSpPr>
            <p:cNvPr id="8" name="矩形 7"/>
            <p:cNvSpPr>
              <a:spLocks noChangeAspect="1"/>
            </p:cNvSpPr>
            <p:nvPr/>
          </p:nvSpPr>
          <p:spPr>
            <a:xfrm>
              <a:off x="1187664" y="1923678"/>
              <a:ext cx="288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 smtClean="0">
                  <a:solidFill>
                    <a:srgbClr val="0000CC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1</a:t>
              </a:r>
              <a:endParaRPr lang="zh-TW" alt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1835696" y="1926442"/>
              <a:ext cx="288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>
                  <a:solidFill>
                    <a:srgbClr val="0000CC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8</a:t>
              </a:r>
              <a:endParaRPr lang="zh-TW" alt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55776" y="1926442"/>
              <a:ext cx="360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b="1" dirty="0" smtClean="0">
                  <a:solidFill>
                    <a:srgbClr val="0000CC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15</a:t>
              </a:r>
              <a:endParaRPr lang="zh-TW" altLang="en-US" sz="1100" b="1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r="4538"/>
          <a:stretch>
            <a:fillRect/>
          </a:stretch>
        </p:blipFill>
        <p:spPr bwMode="auto">
          <a:xfrm>
            <a:off x="1905000" y="996929"/>
            <a:ext cx="3441700" cy="245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496" y="2788978"/>
            <a:ext cx="1624500" cy="1188279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32461" y="2822825"/>
            <a:ext cx="254143" cy="30961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1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42735" y="3289001"/>
            <a:ext cx="254143" cy="30961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4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53009" y="3724355"/>
            <a:ext cx="254143" cy="30961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7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140355" y="2928961"/>
            <a:ext cx="254143" cy="30961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2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389339" y="2959783"/>
            <a:ext cx="254143" cy="30961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3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1370804" y="3174199"/>
            <a:ext cx="254143" cy="30961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6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1132094" y="3174199"/>
            <a:ext cx="254143" cy="30961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5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1150629" y="3451957"/>
            <a:ext cx="254143" cy="30961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8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379065" y="3367266"/>
            <a:ext cx="254143" cy="30961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9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34232" y="1491630"/>
            <a:ext cx="32400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663450" y="1244785"/>
            <a:ext cx="324000" cy="122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959074" y="3600410"/>
            <a:ext cx="3312000" cy="6275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有</a:t>
            </a:r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規律性</a:t>
            </a:r>
            <a:endParaRPr lang="en-US" altLang="zh-TW" sz="1200" dirty="0" smtClean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/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掛架左 </a:t>
            </a:r>
            <a:r>
              <a:rPr lang="en-US" altLang="zh-TW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(1)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咬蝕量最少</a:t>
            </a:r>
            <a:endParaRPr lang="en-US" altLang="zh-TW" sz="1200" dirty="0" smtClean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/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掛架中 </a:t>
            </a:r>
            <a:r>
              <a:rPr lang="en-US" altLang="zh-TW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(8)</a:t>
            </a:r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咬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蝕量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最多</a:t>
            </a:r>
            <a:endParaRPr lang="en-US" altLang="zh-TW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7444" y="1196931"/>
            <a:ext cx="342038" cy="1303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736526" y="1196931"/>
            <a:ext cx="342038" cy="129532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6207578" y="1908267"/>
            <a:ext cx="324000" cy="1110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852834" y="1373870"/>
            <a:ext cx="396000" cy="13628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5572921" y="3596967"/>
            <a:ext cx="3312000" cy="61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有規律性</a:t>
            </a:r>
            <a:endParaRPr lang="en-US" altLang="zh-TW" sz="1200" dirty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/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中間 </a:t>
            </a:r>
            <a:r>
              <a:rPr lang="en-US" altLang="zh-TW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(4</a:t>
            </a:r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~</a:t>
            </a:r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6)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咬蝕量最少</a:t>
            </a:r>
            <a:endParaRPr lang="en-US" altLang="zh-TW" sz="1200" dirty="0" smtClean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/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上方 </a:t>
            </a:r>
            <a:r>
              <a:rPr lang="en-US" altLang="zh-TW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(1</a:t>
            </a:r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~</a:t>
            </a:r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3)</a:t>
            </a:r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咬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蝕量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最多</a:t>
            </a:r>
            <a:endParaRPr lang="en-US" altLang="zh-TW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255218" y="936024"/>
            <a:ext cx="7729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1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掛架別 </a:t>
            </a:r>
            <a:endParaRPr lang="zh-TW" altLang="en-US" sz="1400" dirty="0"/>
          </a:p>
        </p:txBody>
      </p:sp>
      <p:sp>
        <p:nvSpPr>
          <p:cNvPr id="38" name="矩形 37"/>
          <p:cNvSpPr/>
          <p:nvPr/>
        </p:nvSpPr>
        <p:spPr>
          <a:xfrm>
            <a:off x="6891535" y="924577"/>
            <a:ext cx="7729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1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位置</a:t>
            </a:r>
            <a:r>
              <a:rPr lang="zh-TW" altLang="en-US" sz="14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別 </a:t>
            </a:r>
            <a:endParaRPr lang="zh-TW" altLang="en-US" sz="1400" dirty="0"/>
          </a:p>
        </p:txBody>
      </p:sp>
      <p:sp>
        <p:nvSpPr>
          <p:cNvPr id="39" name="矩形 38"/>
          <p:cNvSpPr/>
          <p:nvPr/>
        </p:nvSpPr>
        <p:spPr>
          <a:xfrm>
            <a:off x="114707" y="2736762"/>
            <a:ext cx="1509947" cy="432000"/>
          </a:xfrm>
          <a:prstGeom prst="rect">
            <a:avLst/>
          </a:prstGeom>
          <a:solidFill>
            <a:schemeClr val="accent1">
              <a:alpha val="11000"/>
            </a:schemeClr>
          </a:solidFill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31888" y="3161824"/>
            <a:ext cx="1509947" cy="3240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5" name="物件 44"/>
          <p:cNvGraphicFramePr>
            <a:graphicFrameLocks noChangeAspect="1"/>
          </p:cNvGraphicFramePr>
          <p:nvPr/>
        </p:nvGraphicFramePr>
        <p:xfrm>
          <a:off x="8693150" y="4659313"/>
          <a:ext cx="450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工作表" showAsIcon="1" r:id="rId5" imgW="914400" imgH="771525" progId="Excel.Sheet.12">
                  <p:embed/>
                </p:oleObj>
              </mc:Choice>
              <mc:Fallback>
                <p:oleObj name="工作表" showAsIcon="1" r:id="rId5" imgW="914400" imgH="771525" progId="Excel.Sheet.12">
                  <p:embed/>
                  <p:pic>
                    <p:nvPicPr>
                      <p:cNvPr id="0" name="圖片 53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3150" y="4659313"/>
                        <a:ext cx="4508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3667436" y="2078072"/>
            <a:ext cx="324000" cy="93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680048" y="1723311"/>
            <a:ext cx="324000" cy="93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887381" y="1296419"/>
            <a:ext cx="360000" cy="13628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7921928" y="1218968"/>
            <a:ext cx="360000" cy="13628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5185952" y="5524078"/>
          <a:ext cx="3276000" cy="15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2556000"/>
              </a:tblGrid>
              <a:tr h="39600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類別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與微蝕量的關係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57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掛架別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沒有差異</a:t>
                      </a:r>
                      <a:endParaRPr lang="en-US" altLang="zh-TW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p-value: 0.06 (&gt;0.05)</a:t>
                      </a:r>
                      <a:endParaRPr lang="en-US" altLang="zh-TW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12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位置別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有差異</a:t>
                      </a:r>
                      <a:endParaRPr lang="en-US" altLang="zh-TW" sz="1400" dirty="0" smtClean="0">
                        <a:solidFill>
                          <a:srgbClr val="0000CC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p-value: 0.01 (&lt;0.05)</a:t>
                      </a:r>
                      <a:endParaRPr lang="en-US" altLang="zh-TW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矩形 46"/>
          <p:cNvSpPr/>
          <p:nvPr/>
        </p:nvSpPr>
        <p:spPr>
          <a:xfrm>
            <a:off x="3394537" y="2222891"/>
            <a:ext cx="288000" cy="784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366681" y="2031690"/>
            <a:ext cx="324000" cy="683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7211580" y="1752048"/>
            <a:ext cx="360000" cy="11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8215582" y="1924644"/>
            <a:ext cx="360000" cy="10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6" grpId="0" animBg="1"/>
      <p:bldP spid="28" grpId="0" animBg="1"/>
      <p:bldP spid="28" grpId="1" animBg="1"/>
      <p:bldP spid="31" grpId="0" animBg="1"/>
      <p:bldP spid="32" grpId="0" animBg="1"/>
      <p:bldP spid="32" grpId="1" animBg="1"/>
      <p:bldP spid="35" grpId="0" animBg="1"/>
      <p:bldP spid="39" grpId="0" animBg="1"/>
      <p:bldP spid="40" grpId="0" animBg="1"/>
      <p:bldP spid="40" grpId="1" animBg="1"/>
      <p:bldP spid="33" grpId="0" animBg="1"/>
      <p:bldP spid="34" grpId="0" animBg="1"/>
      <p:bldP spid="41" grpId="0" animBg="1"/>
      <p:bldP spid="42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70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 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量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方案一</a:t>
            </a:r>
            <a:endParaRPr lang="zh-TW" altLang="en-US" sz="20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2" name="內容版面配置區 2"/>
          <p:cNvSpPr>
            <a:spLocks noGrp="1"/>
          </p:cNvSpPr>
          <p:nvPr>
            <p:ph idx="1"/>
          </p:nvPr>
        </p:nvSpPr>
        <p:spPr>
          <a:xfrm>
            <a:off x="231682" y="4248472"/>
            <a:ext cx="8516782" cy="9155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Key message:</a:t>
            </a:r>
            <a:endParaRPr lang="en-US" altLang="zh-TW" sz="16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方案一：成本考量下，首要管控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微蝕量最少的位置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(3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片，掛架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8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15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，中間位置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4)</a:t>
            </a:r>
            <a:endParaRPr lang="zh-TW" altLang="en-US" sz="1600" dirty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pSp>
        <p:nvGrpSpPr>
          <p:cNvPr id="82" name="群組 81"/>
          <p:cNvGrpSpPr>
            <a:grpSpLocks noChangeAspect="1"/>
          </p:cNvGrpSpPr>
          <p:nvPr/>
        </p:nvGrpSpPr>
        <p:grpSpPr>
          <a:xfrm>
            <a:off x="215562" y="940081"/>
            <a:ext cx="2052182" cy="1512398"/>
            <a:chOff x="1115616" y="887777"/>
            <a:chExt cx="1800160" cy="1326665"/>
          </a:xfrm>
        </p:grpSpPr>
        <p:pic>
          <p:nvPicPr>
            <p:cNvPr id="83" name="圖片 8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15616" y="887777"/>
              <a:ext cx="1800000" cy="1214779"/>
            </a:xfrm>
            <a:prstGeom prst="rect">
              <a:avLst/>
            </a:prstGeom>
          </p:spPr>
        </p:pic>
        <p:sp>
          <p:nvSpPr>
            <p:cNvPr id="84" name="矩形 83"/>
            <p:cNvSpPr>
              <a:spLocks noChangeAspect="1"/>
            </p:cNvSpPr>
            <p:nvPr/>
          </p:nvSpPr>
          <p:spPr>
            <a:xfrm>
              <a:off x="1187664" y="1923678"/>
              <a:ext cx="288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 smtClean="0">
                  <a:solidFill>
                    <a:srgbClr val="0000CC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1</a:t>
              </a:r>
              <a:endParaRPr lang="zh-TW" alt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85" name="矩形 84"/>
            <p:cNvSpPr>
              <a:spLocks noChangeAspect="1"/>
            </p:cNvSpPr>
            <p:nvPr/>
          </p:nvSpPr>
          <p:spPr>
            <a:xfrm>
              <a:off x="1835696" y="1926442"/>
              <a:ext cx="288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>
                  <a:solidFill>
                    <a:srgbClr val="0000CC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8</a:t>
              </a:r>
              <a:endParaRPr lang="zh-TW" alt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55776" y="1926442"/>
              <a:ext cx="360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b="1" dirty="0" smtClean="0">
                  <a:solidFill>
                    <a:srgbClr val="0000CC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15</a:t>
              </a:r>
              <a:endParaRPr lang="zh-TW" altLang="en-US" sz="1100" b="1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1012" y="2480756"/>
            <a:ext cx="2088000" cy="1527317"/>
          </a:xfrm>
          <a:prstGeom prst="rect">
            <a:avLst/>
          </a:prstGeom>
        </p:spPr>
      </p:pic>
      <p:sp>
        <p:nvSpPr>
          <p:cNvPr id="88" name="Text Box 2"/>
          <p:cNvSpPr txBox="1">
            <a:spLocks noChangeArrowheads="1"/>
          </p:cNvSpPr>
          <p:nvPr/>
        </p:nvSpPr>
        <p:spPr bwMode="auto">
          <a:xfrm>
            <a:off x="675730" y="2594496"/>
            <a:ext cx="203314" cy="46442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1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89" name="Text Box 2"/>
          <p:cNvSpPr txBox="1">
            <a:spLocks noChangeArrowheads="1"/>
          </p:cNvSpPr>
          <p:nvPr/>
        </p:nvSpPr>
        <p:spPr bwMode="auto">
          <a:xfrm>
            <a:off x="686004" y="3112132"/>
            <a:ext cx="203314" cy="46442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4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90" name="Text Box 2"/>
          <p:cNvSpPr txBox="1">
            <a:spLocks noChangeArrowheads="1"/>
          </p:cNvSpPr>
          <p:nvPr/>
        </p:nvSpPr>
        <p:spPr bwMode="auto">
          <a:xfrm>
            <a:off x="696278" y="3619494"/>
            <a:ext cx="203314" cy="46442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7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91" name="Text Box 2"/>
          <p:cNvSpPr txBox="1">
            <a:spLocks noChangeArrowheads="1"/>
          </p:cNvSpPr>
          <p:nvPr/>
        </p:nvSpPr>
        <p:spPr bwMode="auto">
          <a:xfrm>
            <a:off x="1691978" y="2674724"/>
            <a:ext cx="203314" cy="46442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2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92" name="Text Box 2"/>
          <p:cNvSpPr txBox="1">
            <a:spLocks noChangeArrowheads="1"/>
          </p:cNvSpPr>
          <p:nvPr/>
        </p:nvSpPr>
        <p:spPr bwMode="auto">
          <a:xfrm>
            <a:off x="1992422" y="2715820"/>
            <a:ext cx="203314" cy="46442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3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93" name="Text Box 2"/>
          <p:cNvSpPr txBox="1">
            <a:spLocks noChangeArrowheads="1"/>
          </p:cNvSpPr>
          <p:nvPr/>
        </p:nvSpPr>
        <p:spPr bwMode="auto">
          <a:xfrm>
            <a:off x="1973887" y="2961058"/>
            <a:ext cx="203314" cy="46442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6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94" name="Text Box 2"/>
          <p:cNvSpPr txBox="1">
            <a:spLocks noChangeArrowheads="1"/>
          </p:cNvSpPr>
          <p:nvPr/>
        </p:nvSpPr>
        <p:spPr bwMode="auto">
          <a:xfrm>
            <a:off x="1714539" y="2981606"/>
            <a:ext cx="203314" cy="46442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5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95" name="Text Box 2"/>
          <p:cNvSpPr txBox="1">
            <a:spLocks noChangeArrowheads="1"/>
          </p:cNvSpPr>
          <p:nvPr/>
        </p:nvSpPr>
        <p:spPr bwMode="auto">
          <a:xfrm>
            <a:off x="1722800" y="3279912"/>
            <a:ext cx="203314" cy="46442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8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96" name="Text Box 2"/>
          <p:cNvSpPr txBox="1">
            <a:spLocks noChangeArrowheads="1"/>
          </p:cNvSpPr>
          <p:nvPr/>
        </p:nvSpPr>
        <p:spPr bwMode="auto">
          <a:xfrm>
            <a:off x="2002696" y="3205495"/>
            <a:ext cx="203314" cy="46442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9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50692" y="2915248"/>
            <a:ext cx="684000" cy="571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" b="2830"/>
          <a:stretch>
            <a:fillRect/>
          </a:stretch>
        </p:blipFill>
        <p:spPr bwMode="auto">
          <a:xfrm>
            <a:off x="2773396" y="700501"/>
            <a:ext cx="5421241" cy="373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矩形 107"/>
          <p:cNvSpPr/>
          <p:nvPr/>
        </p:nvSpPr>
        <p:spPr>
          <a:xfrm>
            <a:off x="5303327" y="760414"/>
            <a:ext cx="7729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1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位置</a:t>
            </a:r>
            <a:r>
              <a:rPr lang="zh-TW" altLang="en-US" sz="14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別 </a:t>
            </a:r>
            <a:endParaRPr lang="zh-TW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5437812" y="2478383"/>
            <a:ext cx="252000" cy="12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7046567" y="2503849"/>
            <a:ext cx="252000" cy="12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3874538" y="2883775"/>
            <a:ext cx="252000" cy="93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13692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 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</a:t>
            </a:r>
            <a:r>
              <a:rPr lang="zh-TW" altLang="en-US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量 </a:t>
            </a:r>
            <a:r>
              <a:rPr lang="en-US" altLang="zh-TW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方案二</a:t>
            </a:r>
            <a:endParaRPr lang="zh-TW" altLang="en-US" sz="18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"/>
          <a:stretch>
            <a:fillRect/>
          </a:stretch>
        </p:blipFill>
        <p:spPr bwMode="auto">
          <a:xfrm>
            <a:off x="5868144" y="809238"/>
            <a:ext cx="3252745" cy="230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179512" y="1032367"/>
            <a:ext cx="1710152" cy="1260332"/>
            <a:chOff x="1115616" y="887777"/>
            <a:chExt cx="1800160" cy="132666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887777"/>
              <a:ext cx="1800000" cy="1214779"/>
            </a:xfrm>
            <a:prstGeom prst="rect">
              <a:avLst/>
            </a:prstGeom>
          </p:spPr>
        </p:pic>
        <p:sp>
          <p:nvSpPr>
            <p:cNvPr id="8" name="矩形 7"/>
            <p:cNvSpPr>
              <a:spLocks noChangeAspect="1"/>
            </p:cNvSpPr>
            <p:nvPr/>
          </p:nvSpPr>
          <p:spPr>
            <a:xfrm>
              <a:off x="1187664" y="1923678"/>
              <a:ext cx="288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rgbClr val="00000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1</a:t>
              </a:r>
              <a:endParaRPr lang="zh-TW" altLang="en-US" sz="12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1835696" y="1926442"/>
              <a:ext cx="288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rgbClr val="00000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8</a:t>
              </a:r>
              <a:endParaRPr lang="zh-TW" altLang="en-US" sz="12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55776" y="1926442"/>
              <a:ext cx="360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 smtClean="0">
                  <a:solidFill>
                    <a:srgbClr val="00000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15</a:t>
              </a:r>
              <a:endParaRPr lang="zh-TW" altLang="en-US" sz="11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r="4538"/>
          <a:stretch>
            <a:fillRect/>
          </a:stretch>
        </p:blipFill>
        <p:spPr bwMode="auto">
          <a:xfrm>
            <a:off x="2561676" y="842712"/>
            <a:ext cx="3234460" cy="230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r="5703"/>
          <a:stretch>
            <a:fillRect/>
          </a:stretch>
        </p:blipFill>
        <p:spPr>
          <a:xfrm flipH="1">
            <a:off x="45861" y="2654173"/>
            <a:ext cx="1225483" cy="950623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79512" y="2688021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1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89786" y="3010361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05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4</a:t>
            </a:r>
            <a:endParaRPr lang="zh-TW" altLang="en-US" sz="105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00060" y="3353249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7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830741" y="2747799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2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71600" y="2787663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3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74775" y="2959887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6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22480" y="2958112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5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27584" y="3147336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8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976841" y="3105556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9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64730" y="1275605"/>
            <a:ext cx="288000" cy="1017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252852" y="1090568"/>
            <a:ext cx="324000" cy="10627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215540" y="923953"/>
            <a:ext cx="342038" cy="14121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44622" y="910682"/>
            <a:ext cx="342038" cy="141701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6516248" y="1609387"/>
            <a:ext cx="360000" cy="1149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031534" y="792930"/>
            <a:ext cx="689612" cy="2492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12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掛架別 </a:t>
            </a:r>
            <a:endParaRPr lang="zh-TW" altLang="en-US" sz="1200" dirty="0"/>
          </a:p>
        </p:txBody>
      </p:sp>
      <p:sp>
        <p:nvSpPr>
          <p:cNvPr id="38" name="矩形 37"/>
          <p:cNvSpPr/>
          <p:nvPr/>
        </p:nvSpPr>
        <p:spPr>
          <a:xfrm>
            <a:off x="7236296" y="799883"/>
            <a:ext cx="689612" cy="2215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12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位置</a:t>
            </a:r>
            <a:r>
              <a:rPr lang="zh-TW" altLang="en-US" sz="12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別 </a:t>
            </a:r>
            <a:endParaRPr lang="zh-TW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87706" y="2989486"/>
            <a:ext cx="1152000" cy="242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7172796" y="1124540"/>
            <a:ext cx="360000" cy="122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內容版面配置區 2"/>
          <p:cNvSpPr>
            <a:spLocks noGrp="1"/>
          </p:cNvSpPr>
          <p:nvPr>
            <p:ph idx="1"/>
          </p:nvPr>
        </p:nvSpPr>
        <p:spPr>
          <a:xfrm>
            <a:off x="327131" y="3755150"/>
            <a:ext cx="6189117" cy="1264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Key message:</a:t>
            </a:r>
            <a:endParaRPr lang="en-US" altLang="zh-TW" sz="16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6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方案二：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考量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均勻性，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取樣</a:t>
            </a:r>
            <a:r>
              <a:rPr lang="zh-TW" altLang="en-US" sz="16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數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最少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9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片，有樣本代表性 </a:t>
            </a:r>
            <a:endParaRPr lang="en-US" altLang="zh-TW" sz="16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1.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監控</a:t>
            </a:r>
            <a:r>
              <a:rPr lang="zh-TW" altLang="en-US" sz="16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微蝕量</a:t>
            </a:r>
            <a:r>
              <a:rPr lang="zh-TW" altLang="en-US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最少 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&amp;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最多</a:t>
            </a:r>
            <a:r>
              <a:rPr lang="en-US" altLang="zh-TW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8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r>
              <a:rPr lang="en-US" altLang="zh-TW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</a:t>
            </a:r>
            <a:r>
              <a:rPr lang="zh-TW" altLang="en-US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的</a:t>
            </a:r>
            <a:r>
              <a:rPr lang="zh-TW" altLang="en-US" sz="16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位置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endParaRPr lang="en-US" altLang="zh-TW" sz="16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加入介於中間的掛架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15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，取</a:t>
            </a:r>
            <a:r>
              <a:rPr lang="zh-TW" altLang="en-US" sz="16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微蝕量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最少 </a:t>
            </a:r>
            <a:r>
              <a:rPr lang="en-US" altLang="zh-TW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&amp;</a:t>
            </a:r>
            <a:r>
              <a:rPr lang="zh-TW" altLang="en-US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最多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(3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位置</a:t>
            </a:r>
            <a:endParaRPr lang="zh-TW" altLang="en-US" sz="1600" dirty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sz="1600" dirty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 rotWithShape="1">
          <a:blip r:embed="rId4"/>
          <a:srcRect r="6484"/>
          <a:stretch>
            <a:fillRect/>
          </a:stretch>
        </p:blipFill>
        <p:spPr>
          <a:xfrm flipH="1">
            <a:off x="1336350" y="2651653"/>
            <a:ext cx="1215330" cy="950623"/>
          </a:xfrm>
          <a:prstGeom prst="rect">
            <a:avLst/>
          </a:prstGeom>
        </p:spPr>
      </p:pic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1432226" y="2666449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1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1469284" y="2977351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4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1479558" y="3323102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7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2102012" y="2737503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2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2292107" y="2768325"/>
            <a:ext cx="254143" cy="22292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90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3</a:t>
            </a:r>
            <a:endParaRPr lang="zh-TW" altLang="en-US" sz="9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2298007" y="2941993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9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6</a:t>
            </a:r>
            <a:endParaRPr lang="zh-TW" altLang="en-US" sz="9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3" name="Text Box 2"/>
          <p:cNvSpPr txBox="1">
            <a:spLocks noChangeArrowheads="1"/>
          </p:cNvSpPr>
          <p:nvPr/>
        </p:nvSpPr>
        <p:spPr bwMode="auto">
          <a:xfrm>
            <a:off x="2098514" y="2941667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5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2117049" y="3138454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8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2292711" y="3081958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9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9</a:t>
            </a:r>
            <a:endParaRPr lang="zh-TW" altLang="en-US" sz="9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331640" y="2603022"/>
            <a:ext cx="1260000" cy="36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>
            <a:stCxn id="31" idx="2"/>
          </p:cNvCxnSpPr>
          <p:nvPr/>
        </p:nvCxnSpPr>
        <p:spPr>
          <a:xfrm>
            <a:off x="1015641" y="2327693"/>
            <a:ext cx="416585" cy="244056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28" idx="2"/>
            <a:endCxn id="40" idx="0"/>
          </p:cNvCxnSpPr>
          <p:nvPr/>
        </p:nvCxnSpPr>
        <p:spPr>
          <a:xfrm>
            <a:off x="386559" y="2336080"/>
            <a:ext cx="277147" cy="65340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336964" y="1124540"/>
            <a:ext cx="324000" cy="14472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6196611" y="3040349"/>
            <a:ext cx="73129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</a:t>
            </a:r>
            <a:r>
              <a:rPr lang="en-US" altLang="zh-TW" sz="12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endParaRPr lang="en-US" altLang="zh-TW" sz="1200" dirty="0" smtClean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zh-TW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中間</a:t>
            </a:r>
            <a:r>
              <a:rPr lang="en-US" altLang="zh-TW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</a:t>
            </a:r>
            <a:r>
              <a:rPr lang="zh-TW" altLang="en-US" sz="12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endParaRPr lang="zh-TW" altLang="en-US" sz="1200" dirty="0">
              <a:solidFill>
                <a:srgbClr val="00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56301" y="3045612"/>
            <a:ext cx="731290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</a:t>
            </a:r>
            <a:r>
              <a:rPr lang="en-US" altLang="zh-TW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8</a:t>
            </a:r>
            <a:r>
              <a:rPr lang="zh-TW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endParaRPr lang="en-US" altLang="zh-TW" sz="1200" dirty="0" smtClean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zh-TW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上方</a:t>
            </a:r>
            <a:r>
              <a:rPr lang="en-US" altLang="zh-TW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</a:t>
            </a:r>
            <a:r>
              <a:rPr lang="zh-TW" altLang="en-US" sz="12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endParaRPr lang="zh-TW" altLang="en-US" sz="1200" dirty="0">
              <a:solidFill>
                <a:srgbClr val="00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915705" y="3046189"/>
            <a:ext cx="1228221" cy="46166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zh-TW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</a:t>
            </a:r>
            <a:r>
              <a:rPr lang="en-US" altLang="zh-TW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15</a:t>
            </a:r>
            <a:r>
              <a:rPr lang="zh-TW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endParaRPr lang="en-US" altLang="zh-TW" sz="1200" dirty="0" smtClean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zh-TW" altLang="en-US" sz="12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最少 </a:t>
            </a:r>
            <a:r>
              <a:rPr lang="en-US" altLang="zh-TW" sz="12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&amp;</a:t>
            </a:r>
            <a:r>
              <a:rPr lang="zh-TW" altLang="en-US" sz="12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最多</a:t>
            </a:r>
            <a:r>
              <a:rPr lang="en-US" altLang="zh-TW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</a:t>
            </a:r>
            <a:r>
              <a:rPr lang="zh-TW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endParaRPr lang="zh-TW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13692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 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</a:t>
            </a:r>
            <a:r>
              <a:rPr lang="zh-TW" altLang="en-US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量 </a:t>
            </a:r>
            <a:r>
              <a:rPr lang="en-US" altLang="zh-TW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方案三</a:t>
            </a:r>
            <a:endParaRPr lang="zh-TW" altLang="en-US" sz="18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"/>
          <a:stretch>
            <a:fillRect/>
          </a:stretch>
        </p:blipFill>
        <p:spPr bwMode="auto">
          <a:xfrm>
            <a:off x="5868144" y="809238"/>
            <a:ext cx="3252745" cy="230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179512" y="1032367"/>
            <a:ext cx="1710152" cy="1260332"/>
            <a:chOff x="1115616" y="887777"/>
            <a:chExt cx="1800160" cy="132666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887777"/>
              <a:ext cx="1800000" cy="1214779"/>
            </a:xfrm>
            <a:prstGeom prst="rect">
              <a:avLst/>
            </a:prstGeom>
          </p:spPr>
        </p:pic>
        <p:sp>
          <p:nvSpPr>
            <p:cNvPr id="8" name="矩形 7"/>
            <p:cNvSpPr>
              <a:spLocks noChangeAspect="1"/>
            </p:cNvSpPr>
            <p:nvPr/>
          </p:nvSpPr>
          <p:spPr>
            <a:xfrm>
              <a:off x="1187664" y="1923678"/>
              <a:ext cx="288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 smtClean="0">
                  <a:solidFill>
                    <a:srgbClr val="0000CC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1</a:t>
              </a:r>
              <a:endParaRPr lang="zh-TW" alt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1835696" y="1926442"/>
              <a:ext cx="288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>
                  <a:solidFill>
                    <a:srgbClr val="0000CC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8</a:t>
              </a:r>
              <a:endParaRPr lang="zh-TW" altLang="en-US" sz="1200" b="1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55776" y="1926442"/>
              <a:ext cx="360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b="1" dirty="0" smtClean="0">
                  <a:solidFill>
                    <a:srgbClr val="0000CC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15</a:t>
              </a:r>
              <a:endParaRPr lang="zh-TW" altLang="en-US" sz="1100" b="1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r="4538"/>
          <a:stretch>
            <a:fillRect/>
          </a:stretch>
        </p:blipFill>
        <p:spPr bwMode="auto">
          <a:xfrm>
            <a:off x="2561676" y="842712"/>
            <a:ext cx="3234460" cy="230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r="5703"/>
          <a:stretch>
            <a:fillRect/>
          </a:stretch>
        </p:blipFill>
        <p:spPr>
          <a:xfrm flipH="1">
            <a:off x="45861" y="2622901"/>
            <a:ext cx="1225483" cy="950623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79512" y="2656749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1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89786" y="2979089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4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00060" y="3321977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7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830741" y="2716527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9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2</a:t>
            </a:r>
            <a:endParaRPr lang="zh-TW" altLang="en-US" sz="9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71600" y="2756391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3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74775" y="2928615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0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6</a:t>
            </a:r>
            <a:endParaRPr lang="zh-TW" altLang="en-US" sz="10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22480" y="2926840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9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5</a:t>
            </a:r>
            <a:endParaRPr lang="zh-TW" altLang="en-US" sz="9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27584" y="3116064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9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8</a:t>
            </a:r>
            <a:endParaRPr lang="zh-TW" altLang="en-US" sz="9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976841" y="3074284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9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9</a:t>
            </a:r>
            <a:endParaRPr lang="zh-TW" altLang="en-US" sz="9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64730" y="1090567"/>
            <a:ext cx="288000" cy="1245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252852" y="1090568"/>
            <a:ext cx="324000" cy="12455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215540" y="923953"/>
            <a:ext cx="342038" cy="14121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44622" y="915566"/>
            <a:ext cx="342038" cy="141212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6516248" y="1609387"/>
            <a:ext cx="360000" cy="1149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031534" y="792930"/>
            <a:ext cx="689612" cy="2492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12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掛架別 </a:t>
            </a:r>
            <a:endParaRPr lang="zh-TW" altLang="en-US" sz="1200" dirty="0"/>
          </a:p>
        </p:txBody>
      </p:sp>
      <p:sp>
        <p:nvSpPr>
          <p:cNvPr id="38" name="矩形 37"/>
          <p:cNvSpPr/>
          <p:nvPr/>
        </p:nvSpPr>
        <p:spPr>
          <a:xfrm>
            <a:off x="7308304" y="799883"/>
            <a:ext cx="689612" cy="2215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12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位置</a:t>
            </a:r>
            <a:r>
              <a:rPr lang="zh-TW" altLang="en-US" sz="12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別 </a:t>
            </a:r>
            <a:endParaRPr lang="zh-TW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87707" y="2927392"/>
            <a:ext cx="1143277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7164288" y="1093718"/>
            <a:ext cx="357916" cy="11655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內容版面配置區 2"/>
          <p:cNvSpPr>
            <a:spLocks noGrp="1"/>
          </p:cNvSpPr>
          <p:nvPr>
            <p:ph idx="1"/>
          </p:nvPr>
        </p:nvSpPr>
        <p:spPr>
          <a:xfrm>
            <a:off x="327131" y="4083918"/>
            <a:ext cx="8244000" cy="9155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Key message:</a:t>
            </a:r>
            <a:endParaRPr lang="en-US" altLang="zh-TW" sz="16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方案三</a:t>
            </a:r>
            <a:r>
              <a:rPr lang="zh-TW" altLang="en-US" sz="16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：同時考量</a:t>
            </a:r>
            <a:r>
              <a:rPr lang="zh-TW" altLang="en-US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成本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與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值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，取微</a:t>
            </a:r>
            <a:r>
              <a:rPr lang="zh-TW" altLang="en-US" sz="16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蝕量</a:t>
            </a:r>
            <a:r>
              <a:rPr lang="zh-TW" altLang="en-US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最少 </a:t>
            </a:r>
            <a:r>
              <a:rPr lang="en-US" altLang="zh-TW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</a:t>
            </a:r>
            <a:r>
              <a:rPr lang="en-US" altLang="zh-TW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r>
              <a:rPr lang="en-US" altLang="zh-TW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</a:t>
            </a:r>
            <a:r>
              <a:rPr lang="zh-TW" altLang="en-US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&amp;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最多</a:t>
            </a:r>
            <a:r>
              <a:rPr lang="en-US" altLang="zh-TW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掛架</a:t>
            </a:r>
            <a:r>
              <a:rPr lang="en-US" altLang="zh-TW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lang="zh-TW" altLang="en-US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r>
              <a:rPr lang="en-US" altLang="zh-TW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</a:t>
            </a:r>
            <a:r>
              <a:rPr lang="zh-TW" altLang="en-US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16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endParaRPr lang="en-US" altLang="zh-TW" sz="1600" dirty="0" smtClean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折衷</a:t>
            </a:r>
            <a:r>
              <a:rPr lang="zh-TW" altLang="en-US" sz="16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取樣數 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(6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sz="1600" dirty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 rotWithShape="1">
          <a:blip r:embed="rId4"/>
          <a:srcRect r="6484"/>
          <a:stretch>
            <a:fillRect/>
          </a:stretch>
        </p:blipFill>
        <p:spPr>
          <a:xfrm flipH="1">
            <a:off x="1336350" y="2620381"/>
            <a:ext cx="1215330" cy="950623"/>
          </a:xfrm>
          <a:prstGeom prst="rect">
            <a:avLst/>
          </a:prstGeom>
        </p:spPr>
      </p:pic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1432226" y="2635177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1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1469284" y="2946079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4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1479558" y="3291830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12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7</a:t>
            </a:r>
            <a:endParaRPr lang="zh-TW" altLang="en-US" sz="12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2102012" y="2706231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9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2</a:t>
            </a:r>
            <a:endParaRPr lang="zh-TW" altLang="en-US" sz="9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2292107" y="2737053"/>
            <a:ext cx="254143" cy="22292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3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2298007" y="2910721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9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6</a:t>
            </a:r>
            <a:endParaRPr lang="zh-TW" altLang="en-US" sz="9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3" name="Text Box 2"/>
          <p:cNvSpPr txBox="1">
            <a:spLocks noChangeArrowheads="1"/>
          </p:cNvSpPr>
          <p:nvPr/>
        </p:nvSpPr>
        <p:spPr bwMode="auto">
          <a:xfrm>
            <a:off x="2098514" y="2910395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90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5</a:t>
            </a:r>
            <a:endParaRPr lang="zh-TW" altLang="en-US" sz="9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2117049" y="3107182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8</a:t>
            </a:r>
            <a:endParaRPr lang="zh-TW" altLang="en-US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2292711" y="3050686"/>
            <a:ext cx="254143" cy="24769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27432" tIns="27432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/>
            </a:pPr>
            <a:r>
              <a:rPr lang="en-US" altLang="zh-TW" sz="900" i="0" u="none" strike="noStrike" baseline="0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9</a:t>
            </a:r>
            <a:endParaRPr lang="zh-TW" altLang="en-US" sz="900" i="0" u="none" strike="noStrike" baseline="0" dirty="0">
              <a:latin typeface="Arial" panose="020B0604020202020204" pitchFamily="34" charset="0"/>
              <a:ea typeface="新細明體" panose="02020500000000000000" charset="-120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336350" y="2627973"/>
            <a:ext cx="1242847" cy="288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>
            <a:stCxn id="31" idx="2"/>
            <a:endCxn id="56" idx="0"/>
          </p:cNvCxnSpPr>
          <p:nvPr/>
        </p:nvCxnSpPr>
        <p:spPr>
          <a:xfrm>
            <a:off x="1015641" y="2327693"/>
            <a:ext cx="942133" cy="300280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28" idx="2"/>
            <a:endCxn id="40" idx="0"/>
          </p:cNvCxnSpPr>
          <p:nvPr/>
        </p:nvCxnSpPr>
        <p:spPr>
          <a:xfrm>
            <a:off x="386559" y="2336080"/>
            <a:ext cx="272787" cy="59131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4008" y="1530539"/>
            <a:ext cx="4058757" cy="2658485"/>
          </a:xfrm>
          <a:prstGeom prst="rect">
            <a:avLst/>
          </a:prstGeom>
        </p:spPr>
      </p:pic>
      <p:pic>
        <p:nvPicPr>
          <p:cNvPr id="5" name="Object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2" y="1540562"/>
            <a:ext cx="4139952" cy="27116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7624" y="3255826"/>
            <a:ext cx="312965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矩形 7"/>
          <p:cNvSpPr/>
          <p:nvPr/>
        </p:nvSpPr>
        <p:spPr>
          <a:xfrm>
            <a:off x="3707904" y="2114602"/>
            <a:ext cx="312965" cy="1141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926884" y="-26290"/>
            <a:ext cx="8229600" cy="540456"/>
          </a:xfrm>
        </p:spPr>
        <p:txBody>
          <a:bodyPr>
            <a:normAutofit/>
          </a:bodyPr>
          <a:lstStyle/>
          <a:p>
            <a:r>
              <a:rPr lang="zh-TW" altLang="en-US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新機  </a:t>
            </a:r>
            <a:r>
              <a:rPr lang="en-US" altLang="zh-TW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</a:t>
            </a:r>
            <a:r>
              <a:rPr lang="zh-TW" altLang="en-US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5# 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</a:t>
            </a:r>
            <a:r>
              <a:rPr lang="zh-TW" altLang="en-US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量</a:t>
            </a:r>
            <a:endParaRPr lang="zh-TW" altLang="en-US" sz="18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52852" y="2014736"/>
            <a:ext cx="324000" cy="8653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55712" y="2841475"/>
            <a:ext cx="324000" cy="6663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46385" y="2922636"/>
            <a:ext cx="137783" cy="837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3" name="矩形 12"/>
          <p:cNvSpPr/>
          <p:nvPr/>
        </p:nvSpPr>
        <p:spPr>
          <a:xfrm>
            <a:off x="6237709" y="2922265"/>
            <a:ext cx="137783" cy="837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grpSp>
        <p:nvGrpSpPr>
          <p:cNvPr id="34" name="群組 33"/>
          <p:cNvGrpSpPr/>
          <p:nvPr/>
        </p:nvGrpSpPr>
        <p:grpSpPr>
          <a:xfrm>
            <a:off x="4633342" y="571316"/>
            <a:ext cx="1225483" cy="950623"/>
            <a:chOff x="178165" y="483518"/>
            <a:chExt cx="1225483" cy="950623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/>
            <a:srcRect r="5703"/>
            <a:stretch>
              <a:fillRect/>
            </a:stretch>
          </p:blipFill>
          <p:spPr>
            <a:xfrm flipH="1">
              <a:off x="178165" y="483518"/>
              <a:ext cx="1225483" cy="950623"/>
            </a:xfrm>
            <a:prstGeom prst="rect">
              <a:avLst/>
            </a:prstGeom>
          </p:spPr>
        </p:pic>
        <p:sp>
          <p:nvSpPr>
            <p:cNvPr id="16" name="Text Box 2"/>
            <p:cNvSpPr txBox="1">
              <a:spLocks noChangeArrowheads="1"/>
            </p:cNvSpPr>
            <p:nvPr/>
          </p:nvSpPr>
          <p:spPr bwMode="auto">
            <a:xfrm>
              <a:off x="311816" y="517366"/>
              <a:ext cx="254143" cy="24769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 lIns="27432" tIns="27432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/>
              </a:pPr>
              <a:r>
                <a:rPr lang="en-US" altLang="zh-TW" sz="1200" i="0" u="none" strike="noStrike" baseline="0" dirty="0" smtClean="0">
                  <a:latin typeface="Arial" panose="020B0604020202020204" pitchFamily="34" charset="0"/>
                  <a:ea typeface="新細明體" panose="02020500000000000000" charset="-120"/>
                  <a:cs typeface="Arial" panose="020B0604020202020204" pitchFamily="34" charset="0"/>
                </a:rPr>
                <a:t>1</a:t>
              </a:r>
              <a:endParaRPr lang="zh-TW" altLang="en-US" sz="1200" i="0" u="none" strike="noStrike" baseline="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endParaRPr>
            </a:p>
          </p:txBody>
        </p:sp>
        <p:sp>
          <p:nvSpPr>
            <p:cNvPr id="17" name="Text Box 2"/>
            <p:cNvSpPr txBox="1">
              <a:spLocks noChangeArrowheads="1"/>
            </p:cNvSpPr>
            <p:nvPr/>
          </p:nvSpPr>
          <p:spPr bwMode="auto">
            <a:xfrm>
              <a:off x="322090" y="839706"/>
              <a:ext cx="254143" cy="24769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 lIns="27432" tIns="27432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/>
              </a:pPr>
              <a:r>
                <a:rPr lang="en-US" altLang="zh-TW" sz="1050" dirty="0">
                  <a:latin typeface="Arial" panose="020B0604020202020204" pitchFamily="34" charset="0"/>
                  <a:ea typeface="新細明體" panose="02020500000000000000" charset="-120"/>
                  <a:cs typeface="Arial" panose="020B0604020202020204" pitchFamily="34" charset="0"/>
                </a:rPr>
                <a:t>4</a:t>
              </a:r>
              <a:endParaRPr lang="zh-TW" altLang="en-US" sz="1050" i="0" u="none" strike="noStrike" baseline="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endParaRP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332364" y="1182594"/>
              <a:ext cx="254143" cy="24769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 lIns="27432" tIns="27432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/>
              </a:pPr>
              <a:r>
                <a:rPr lang="en-US" altLang="zh-TW" sz="1200" i="0" u="none" strike="noStrike" baseline="0" dirty="0" smtClean="0">
                  <a:latin typeface="Arial" panose="020B0604020202020204" pitchFamily="34" charset="0"/>
                  <a:ea typeface="新細明體" panose="02020500000000000000" charset="-120"/>
                  <a:cs typeface="Arial" panose="020B0604020202020204" pitchFamily="34" charset="0"/>
                </a:rPr>
                <a:t>7</a:t>
              </a:r>
              <a:endParaRPr lang="zh-TW" altLang="en-US" sz="1200" i="0" u="none" strike="noStrike" baseline="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endParaRPr>
            </a:p>
          </p:txBody>
        </p:sp>
        <p:sp>
          <p:nvSpPr>
            <p:cNvPr id="19" name="Text Box 2"/>
            <p:cNvSpPr txBox="1">
              <a:spLocks noChangeArrowheads="1"/>
            </p:cNvSpPr>
            <p:nvPr/>
          </p:nvSpPr>
          <p:spPr bwMode="auto">
            <a:xfrm>
              <a:off x="963045" y="577144"/>
              <a:ext cx="254143" cy="24769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 lIns="27432" tIns="27432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/>
              </a:pPr>
              <a:r>
                <a:rPr lang="en-US" altLang="zh-TW" dirty="0">
                  <a:latin typeface="Arial" panose="020B0604020202020204" pitchFamily="34" charset="0"/>
                  <a:ea typeface="新細明體" panose="02020500000000000000" charset="-120"/>
                  <a:cs typeface="Arial" panose="020B0604020202020204" pitchFamily="34" charset="0"/>
                </a:rPr>
                <a:t>2</a:t>
              </a:r>
              <a:endParaRPr lang="zh-TW" altLang="en-US" i="0" u="none" strike="noStrike" baseline="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endParaRPr>
            </a:p>
          </p:txBody>
        </p:sp>
        <p:sp>
          <p:nvSpPr>
            <p:cNvPr id="20" name="Text Box 2"/>
            <p:cNvSpPr txBox="1">
              <a:spLocks noChangeArrowheads="1"/>
            </p:cNvSpPr>
            <p:nvPr/>
          </p:nvSpPr>
          <p:spPr bwMode="auto">
            <a:xfrm>
              <a:off x="1103904" y="617008"/>
              <a:ext cx="254143" cy="24769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 lIns="27432" tIns="27432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/>
              </a:pPr>
              <a:r>
                <a:rPr lang="en-US" altLang="zh-TW" dirty="0" smtClean="0">
                  <a:latin typeface="Arial" panose="020B0604020202020204" pitchFamily="34" charset="0"/>
                  <a:ea typeface="新細明體" panose="02020500000000000000" charset="-120"/>
                  <a:cs typeface="Arial" panose="020B0604020202020204" pitchFamily="34" charset="0"/>
                </a:rPr>
                <a:t>3</a:t>
              </a:r>
              <a:endParaRPr lang="zh-TW" altLang="en-US" i="0" u="none" strike="noStrike" baseline="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endParaRPr>
            </a:p>
          </p:txBody>
        </p:sp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1107079" y="789232"/>
              <a:ext cx="254143" cy="24769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 lIns="27432" tIns="27432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/>
              </a:pPr>
              <a:r>
                <a:rPr lang="en-US" altLang="zh-TW" i="0" u="none" strike="noStrike" baseline="0" dirty="0" smtClean="0">
                  <a:latin typeface="Arial" panose="020B0604020202020204" pitchFamily="34" charset="0"/>
                  <a:ea typeface="新細明體" panose="02020500000000000000" charset="-120"/>
                  <a:cs typeface="Arial" panose="020B0604020202020204" pitchFamily="34" charset="0"/>
                </a:rPr>
                <a:t>6</a:t>
              </a:r>
              <a:endParaRPr lang="zh-TW" altLang="en-US" i="0" u="none" strike="noStrike" baseline="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endParaRPr>
            </a:p>
          </p:txBody>
        </p:sp>
        <p:sp>
          <p:nvSpPr>
            <p:cNvPr id="22" name="Text Box 2"/>
            <p:cNvSpPr txBox="1">
              <a:spLocks noChangeArrowheads="1"/>
            </p:cNvSpPr>
            <p:nvPr/>
          </p:nvSpPr>
          <p:spPr bwMode="auto">
            <a:xfrm>
              <a:off x="954784" y="787457"/>
              <a:ext cx="254143" cy="24769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 lIns="27432" tIns="27432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/>
              </a:pPr>
              <a:r>
                <a:rPr lang="en-US" altLang="zh-TW" dirty="0">
                  <a:latin typeface="Arial" panose="020B0604020202020204" pitchFamily="34" charset="0"/>
                  <a:ea typeface="新細明體" panose="02020500000000000000" charset="-120"/>
                  <a:cs typeface="Arial" panose="020B0604020202020204" pitchFamily="34" charset="0"/>
                </a:rPr>
                <a:t>5</a:t>
              </a:r>
              <a:endParaRPr lang="zh-TW" altLang="en-US" i="0" u="none" strike="noStrike" baseline="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endParaRPr>
            </a:p>
          </p:txBody>
        </p:sp>
        <p:sp>
          <p:nvSpPr>
            <p:cNvPr id="23" name="Text Box 2"/>
            <p:cNvSpPr txBox="1">
              <a:spLocks noChangeArrowheads="1"/>
            </p:cNvSpPr>
            <p:nvPr/>
          </p:nvSpPr>
          <p:spPr bwMode="auto">
            <a:xfrm>
              <a:off x="959888" y="976681"/>
              <a:ext cx="254143" cy="24769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 lIns="27432" tIns="27432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/>
              </a:pPr>
              <a:r>
                <a:rPr lang="en-US" altLang="zh-TW" i="0" u="none" strike="noStrike" baseline="0" dirty="0" smtClean="0">
                  <a:latin typeface="Arial" panose="020B0604020202020204" pitchFamily="34" charset="0"/>
                  <a:ea typeface="新細明體" panose="02020500000000000000" charset="-120"/>
                  <a:cs typeface="Arial" panose="020B0604020202020204" pitchFamily="34" charset="0"/>
                </a:rPr>
                <a:t>8</a:t>
              </a:r>
              <a:endParaRPr lang="zh-TW" altLang="en-US" i="0" u="none" strike="noStrike" baseline="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endParaRPr>
            </a:p>
          </p:txBody>
        </p:sp>
        <p:sp>
          <p:nvSpPr>
            <p:cNvPr id="24" name="Text Box 2"/>
            <p:cNvSpPr txBox="1">
              <a:spLocks noChangeArrowheads="1"/>
            </p:cNvSpPr>
            <p:nvPr/>
          </p:nvSpPr>
          <p:spPr bwMode="auto">
            <a:xfrm>
              <a:off x="1109145" y="934901"/>
              <a:ext cx="254143" cy="24769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 lIns="27432" tIns="27432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/>
              </a:pPr>
              <a:r>
                <a:rPr lang="en-US" altLang="zh-TW" i="0" u="none" strike="noStrike" baseline="0" dirty="0" smtClean="0">
                  <a:latin typeface="Arial" panose="020B0604020202020204" pitchFamily="34" charset="0"/>
                  <a:ea typeface="新細明體" panose="02020500000000000000" charset="-120"/>
                  <a:cs typeface="Arial" panose="020B0604020202020204" pitchFamily="34" charset="0"/>
                </a:rPr>
                <a:t>9</a:t>
              </a:r>
              <a:endParaRPr lang="zh-TW" altLang="en-US" i="0" u="none" strike="noStrike" baseline="0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187624" y="915566"/>
              <a:ext cx="184386" cy="1966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327131" y="4248472"/>
            <a:ext cx="8244000" cy="9155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Key message: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蒐集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天數據</a:t>
            </a:r>
            <a:endParaRPr lang="en-US" altLang="zh-TW" sz="16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1.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中間掛架咬蝕量較大，左右兩側掛架未完成</a:t>
            </a:r>
            <a:endParaRPr lang="en-US" altLang="zh-TW" sz="1600" dirty="0" smtClean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2. </a:t>
            </a:r>
            <a:endParaRPr lang="zh-TW" altLang="en-US" sz="1600" dirty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2065172" y="451755"/>
            <a:ext cx="1710152" cy="1260332"/>
            <a:chOff x="1115616" y="887777"/>
            <a:chExt cx="1800160" cy="1326665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5616" y="887777"/>
              <a:ext cx="1800000" cy="1214779"/>
            </a:xfrm>
            <a:prstGeom prst="rect">
              <a:avLst/>
            </a:prstGeom>
          </p:spPr>
        </p:pic>
        <p:sp>
          <p:nvSpPr>
            <p:cNvPr id="29" name="矩形 28"/>
            <p:cNvSpPr>
              <a:spLocks noChangeAspect="1"/>
            </p:cNvSpPr>
            <p:nvPr/>
          </p:nvSpPr>
          <p:spPr>
            <a:xfrm>
              <a:off x="1187664" y="1923678"/>
              <a:ext cx="288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rgbClr val="00000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1</a:t>
              </a:r>
              <a:endParaRPr lang="zh-TW" altLang="en-US" sz="12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30" name="矩形 29"/>
            <p:cNvSpPr>
              <a:spLocks noChangeAspect="1"/>
            </p:cNvSpPr>
            <p:nvPr/>
          </p:nvSpPr>
          <p:spPr>
            <a:xfrm>
              <a:off x="1835696" y="1926442"/>
              <a:ext cx="288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rgbClr val="00000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8</a:t>
              </a:r>
              <a:endParaRPr lang="zh-TW" altLang="en-US" sz="12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555776" y="1926442"/>
              <a:ext cx="360000" cy="288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 smtClean="0">
                  <a:solidFill>
                    <a:srgbClr val="00000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15</a:t>
              </a:r>
              <a:endParaRPr lang="zh-TW" altLang="en-US" sz="11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2710466" y="473618"/>
            <a:ext cx="343640" cy="123584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5" name="物件 34"/>
          <p:cNvGraphicFramePr>
            <a:graphicFrameLocks noChangeAspect="1"/>
          </p:cNvGraphicFramePr>
          <p:nvPr/>
        </p:nvGraphicFramePr>
        <p:xfrm>
          <a:off x="8100392" y="43719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name="工作表" showAsIcon="1" r:id="rId5" imgW="914400" imgH="771525" progId="Excel.Sheet.12">
                  <p:embed/>
                </p:oleObj>
              </mc:Choice>
              <mc:Fallback>
                <p:oleObj name="工作表" showAsIcon="1" r:id="rId5" imgW="914400" imgH="771525" progId="Excel.Sheet.12">
                  <p:embed/>
                  <p:pic>
                    <p:nvPicPr>
                      <p:cNvPr id="0" name="圖片 542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00392" y="43719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/>
          <p:cNvSpPr/>
          <p:nvPr/>
        </p:nvSpPr>
        <p:spPr>
          <a:xfrm>
            <a:off x="6375492" y="1976158"/>
            <a:ext cx="428756" cy="12796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403648" y="1419622"/>
            <a:ext cx="936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2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文件</a:t>
            </a:r>
            <a:r>
              <a:rPr lang="zh-TW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5608" y="2283718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97298" y="3194670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建議作法</a:t>
            </a:r>
            <a:endParaRPr lang="zh-TW" altLang="en-US" sz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5140" y="3986758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方法優化 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stCxn id="4" idx="2"/>
            <a:endCxn id="5" idx="0"/>
          </p:cNvCxnSpPr>
          <p:nvPr/>
        </p:nvCxnSpPr>
        <p:spPr>
          <a:xfrm>
            <a:off x="1871648" y="1876822"/>
            <a:ext cx="1960" cy="406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stCxn id="5" idx="2"/>
            <a:endCxn id="6" idx="0"/>
          </p:cNvCxnSpPr>
          <p:nvPr/>
        </p:nvCxnSpPr>
        <p:spPr>
          <a:xfrm flipH="1">
            <a:off x="1865298" y="2740918"/>
            <a:ext cx="831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6" idx="2"/>
            <a:endCxn id="7" idx="0"/>
          </p:cNvCxnSpPr>
          <p:nvPr/>
        </p:nvCxnSpPr>
        <p:spPr>
          <a:xfrm flipH="1">
            <a:off x="1863140" y="3651870"/>
            <a:ext cx="2158" cy="334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275856" y="843558"/>
            <a:ext cx="144016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Station monitor</a:t>
            </a:r>
            <a:endParaRPr lang="en-US" altLang="zh-TW" sz="1200" dirty="0" smtClean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天</a:t>
            </a:r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92080" y="843558"/>
            <a:ext cx="144016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設備能力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檢核</a:t>
            </a:r>
            <a:endParaRPr lang="en-US" altLang="zh-TW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周</a:t>
            </a:r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/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月</a:t>
            </a:r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75287" y="688690"/>
            <a:ext cx="1800969" cy="4104456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2546"/>
            <a:ext cx="8229600" cy="857250"/>
          </a:xfrm>
        </p:spPr>
        <p:txBody>
          <a:bodyPr>
            <a:noAutofit/>
          </a:bodyPr>
          <a:lstStyle/>
          <a:p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</a:t>
            </a:r>
            <a:r>
              <a:rPr lang="zh-TW" altLang="en-US" sz="2000" b="1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</a:t>
            </a:r>
            <a:r>
              <a:rPr lang="zh-TW" altLang="en-US" sz="2000" b="1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量均勻性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設備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製程能力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檢核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4248472"/>
            <a:ext cx="7581528" cy="9155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Key message:</a:t>
            </a:r>
            <a:endParaRPr lang="en-US" altLang="zh-TW" sz="14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1.</a:t>
            </a:r>
            <a:r>
              <a:rPr lang="zh-TW" altLang="en-US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不滿足 </a:t>
            </a:r>
            <a:r>
              <a:rPr lang="en-US" altLang="zh-TW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客戶要求測試數量與擺放方式，</a:t>
            </a:r>
            <a:endParaRPr lang="en-US" altLang="zh-TW" sz="1400" dirty="0" smtClean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zh-TW" altLang="en-US" sz="14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若以</a:t>
            </a:r>
            <a:r>
              <a:rPr lang="en-US" altLang="zh-TW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客戶作法，將增加人力、時間、成本，</a:t>
            </a:r>
            <a:r>
              <a:rPr lang="zh-TW" altLang="en-US" sz="1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故另與</a:t>
            </a:r>
            <a:r>
              <a:rPr lang="en-US" altLang="zh-TW" sz="1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</a:t>
            </a:r>
            <a:endParaRPr lang="zh-TW" altLang="en-US" sz="14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15616" y="608691"/>
          <a:ext cx="7704856" cy="34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647"/>
                <a:gridCol w="360019"/>
                <a:gridCol w="2448279"/>
                <a:gridCol w="3186649"/>
                <a:gridCol w="1049262"/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Item</a:t>
                      </a:r>
                      <a:endParaRPr lang="en-US" altLang="zh-TW" sz="12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客戶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(080-01409-J)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FPC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(PNL 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MARCH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Plasma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操作指導書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差異點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材料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依量產所用基材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10*14.5 cm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，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G15104100020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純膠測試板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頻率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次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周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次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天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測試頻率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1764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擺放</a:t>
                      </a:r>
                      <a:endParaRPr lang="en-US" altLang="zh-TW" sz="1200" u="none" strike="noStrike" dirty="0" smtClean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方式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AutoNum type="arabicPeriod"/>
                      </a:pP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左中右</a:t>
                      </a:r>
                      <a:r>
                        <a:rPr lang="en-US" altLang="zh-TW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 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endParaRPr lang="en-US" altLang="zh-TW" sz="1200" b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indent="-342900" algn="l" fontAlgn="ctr">
                        <a:buAutoNum type="arabicPeriod"/>
                      </a:pP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9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宮格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)/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AutoNum type="arabicPeriod"/>
                      </a:pPr>
                      <a:r>
                        <a:rPr lang="zh-TW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左中右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 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marR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四角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+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中間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endParaRPr lang="en-US" altLang="zh-TW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marR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膠帶貼橫桿，其他位置銅箔補充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擺放位置</a:t>
                      </a:r>
                      <a:endParaRPr lang="en-US" altLang="zh-TW" sz="120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數量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27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測試數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判定</a:t>
                      </a:r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標準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均勻性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&gt;75%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均勻性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&gt;75%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endParaRPr lang="en-US" altLang="zh-TW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6210308" y="2217715"/>
            <a:ext cx="1242011" cy="820464"/>
            <a:chOff x="0" y="0"/>
            <a:chExt cx="3862426" cy="1573854"/>
          </a:xfrm>
        </p:grpSpPr>
        <p:pic>
          <p:nvPicPr>
            <p:cNvPr id="8" name="Picture 2" descr="C:\Users\FP2242\Desktop\H5H6咬蝕片\0324_1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62426" cy="1573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2958652" y="767979"/>
              <a:ext cx="384000" cy="2980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68" y="2227593"/>
            <a:ext cx="1440000" cy="8354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956" y="843558"/>
            <a:ext cx="936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2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文件</a:t>
            </a:r>
            <a:r>
              <a:rPr lang="zh-TW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916" y="1707654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606" y="2618606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建議作法</a:t>
            </a:r>
            <a:endParaRPr lang="zh-TW" altLang="en-US" sz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448" y="3410694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方法優化 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直線單箭頭接點 14"/>
          <p:cNvCxnSpPr>
            <a:stCxn id="4" idx="2"/>
            <a:endCxn id="11" idx="0"/>
          </p:cNvCxnSpPr>
          <p:nvPr/>
        </p:nvCxnSpPr>
        <p:spPr>
          <a:xfrm>
            <a:off x="510956" y="1300758"/>
            <a:ext cx="1960" cy="406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2"/>
            <a:endCxn id="12" idx="0"/>
          </p:cNvCxnSpPr>
          <p:nvPr/>
        </p:nvCxnSpPr>
        <p:spPr>
          <a:xfrm flipH="1">
            <a:off x="504606" y="2164854"/>
            <a:ext cx="831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2" idx="2"/>
            <a:endCxn id="13" idx="0"/>
          </p:cNvCxnSpPr>
          <p:nvPr/>
        </p:nvCxnSpPr>
        <p:spPr>
          <a:xfrm flipH="1">
            <a:off x="502448" y="3075806"/>
            <a:ext cx="2158" cy="334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728401" y="2935054"/>
            <a:ext cx="180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1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322377" y="2936719"/>
            <a:ext cx="180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>
                <a:solidFill>
                  <a:srgbClr val="FF0000"/>
                </a:solidFill>
              </a:rPr>
              <a:t>8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96168" y="2948972"/>
            <a:ext cx="288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15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t="27289" r="43891" b="1"/>
          <a:stretch>
            <a:fillRect/>
          </a:stretch>
        </p:blipFill>
        <p:spPr>
          <a:xfrm>
            <a:off x="2267744" y="2227592"/>
            <a:ext cx="2160000" cy="973387"/>
          </a:xfrm>
          <a:prstGeom prst="rect">
            <a:avLst/>
          </a:prstGeom>
        </p:spPr>
      </p:pic>
      <p:sp>
        <p:nvSpPr>
          <p:cNvPr id="24" name="標題 1"/>
          <p:cNvSpPr txBox="1"/>
          <p:nvPr/>
        </p:nvSpPr>
        <p:spPr>
          <a:xfrm>
            <a:off x="312944" y="545207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20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</a:t>
            </a:r>
            <a:r>
              <a:rPr lang="zh-TW" altLang="en-US" sz="1200" b="1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微蝕量均勻性</a:t>
            </a:r>
            <a:r>
              <a:rPr lang="zh-TW" altLang="en-US" sz="120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120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120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設備製程能力檢核 </a:t>
            </a:r>
            <a:r>
              <a:rPr lang="en-US" altLang="zh-TW" sz="1200" smtClean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1200" smtClean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依據客戶方法</a:t>
            </a:r>
            <a:r>
              <a:rPr lang="en-US" altLang="zh-TW" sz="1200" smtClean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sz="12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40865"/>
            <a:ext cx="8229600" cy="857250"/>
          </a:xfrm>
        </p:spPr>
        <p:txBody>
          <a:bodyPr>
            <a:noAutofit/>
          </a:bodyPr>
          <a:lstStyle/>
          <a:p>
            <a:r>
              <a:rPr lang="en-US" altLang="zh-TW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</a:t>
            </a:r>
            <a:r>
              <a:rPr lang="zh-TW" altLang="en-US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量</a:t>
            </a:r>
            <a:r>
              <a:rPr lang="zh-TW" alt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均勻性</a:t>
            </a:r>
            <a:r>
              <a:rPr lang="zh-TW" altLang="en-US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18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設備製程能力檢核</a:t>
            </a:r>
            <a:endParaRPr lang="zh-TW" altLang="en-US" sz="18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4155926"/>
            <a:ext cx="8229600" cy="9155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Key message:</a:t>
            </a:r>
            <a:endParaRPr lang="en-US" altLang="zh-TW" sz="16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就樣本數而言，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MSAP(30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較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FPC(15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嚴謹，但不清楚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取樣的依據，</a:t>
            </a:r>
            <a:endParaRPr lang="en-US" altLang="zh-TW" sz="16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600" b="1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需蒐集數據分析取樣數與位置，另加入</a:t>
            </a:r>
            <a:r>
              <a:rPr lang="en-US" altLang="zh-TW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</a:t>
            </a:r>
            <a:r>
              <a:rPr lang="zh-TW" altLang="en-US" sz="16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值管理</a:t>
            </a:r>
            <a:endParaRPr lang="zh-TW" altLang="en-US" sz="1600" b="1" dirty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78995" y="507207"/>
          <a:ext cx="7929509" cy="389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/>
                <a:gridCol w="333509"/>
                <a:gridCol w="3060000"/>
                <a:gridCol w="3276000"/>
                <a:gridCol w="648000"/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Item</a:t>
                      </a:r>
                      <a:endParaRPr lang="en-US" altLang="zh-TW" sz="12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MSAP</a:t>
                      </a:r>
                      <a:endParaRPr lang="en-US" altLang="zh-TW" sz="12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雷射生產設備製程能力檢核作業規範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FPC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endParaRPr lang="en-US" altLang="zh-TW" sz="12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(PNL 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MARCH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Plasma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操作指導書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差異點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材料</a:t>
                      </a:r>
                      <a:endParaRPr lang="zh-TW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10*15cm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，依量產所用基材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單面銅箔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10*14.5 cm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，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G15104100020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純膠測試板 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雙面銅箔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測試板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頻率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次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月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次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天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測試頻率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176936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擺放方式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AutoNum type="arabicPeriod"/>
                      </a:pP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左中右</a:t>
                      </a:r>
                      <a:r>
                        <a:rPr lang="en-US" altLang="zh-TW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 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r>
                        <a:rPr lang="zh-TW" altLang="en-US" sz="1200" b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endParaRPr lang="en-US" altLang="zh-TW" sz="1200" b="0" u="none" strike="noStrike" baseline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indent="-342900" algn="l" fontAlgn="ctr">
                        <a:buAutoNum type="arabicPeriod"/>
                      </a:pPr>
                      <a:r>
                        <a:rPr lang="en-US" altLang="zh-TW" sz="1200" b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r>
                        <a:rPr lang="en-US" altLang="zh-TW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正背面各</a:t>
                      </a:r>
                      <a:r>
                        <a:rPr lang="en-US" altLang="zh-TW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r>
                        <a:rPr lang="en-US" altLang="zh-TW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indent="-342900" algn="l" fontAlgn="ctr">
                        <a:buAutoNum type="arabicPeriod"/>
                      </a:pP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測試板插框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AutoNum type="arabicPeriod"/>
                      </a:pPr>
                      <a:r>
                        <a:rPr lang="zh-TW" altLang="en-US" sz="120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左中右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 </a:t>
                      </a:r>
                      <a:endParaRPr lang="en-US" altLang="zh-TW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marR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endParaRPr lang="en-US" altLang="zh-TW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marR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膠帶貼橫桿，其他位置銅箔補充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擺放位置</a:t>
                      </a:r>
                      <a:endParaRPr lang="en-US" altLang="zh-TW" sz="120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數量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30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測試數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判定</a:t>
                      </a:r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標準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單面微蝕量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: 0.095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0.025g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buNone/>
                      </a:pP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兩側微蝕量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平均值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R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值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: ≤ 0.02g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buNone/>
                      </a:pP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單面均勻性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: ≥ 85%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，雙面均勻性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: ≥ 80%</a:t>
                      </a:r>
                      <a:endParaRPr lang="en-US" altLang="zh-TW" sz="1200" b="0" i="0" u="none" strike="noStrike" dirty="0" smtClean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1.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平均咬蝕速率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buNone/>
                      </a:pP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1)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高溫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(15min): 7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 mg/min</a:t>
                      </a:r>
                      <a:endParaRPr lang="en-US" altLang="zh-TW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buNone/>
                      </a:pPr>
                      <a:r>
                        <a:rPr lang="zh-TW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2)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低溫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(30min): 5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±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 mg/min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buNone/>
                      </a:pP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雙面均勻性 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&gt;75%</a:t>
                      </a:r>
                      <a:endParaRPr lang="en-US" altLang="zh-TW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判定標準</a:t>
                      </a:r>
                      <a:endParaRPr lang="zh-TW" altLang="en-US" sz="120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81" y="2403640"/>
            <a:ext cx="1440000" cy="76216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328105" y="3037794"/>
            <a:ext cx="180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1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22081" y="3039459"/>
            <a:ext cx="180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>
                <a:solidFill>
                  <a:srgbClr val="FF0000"/>
                </a:solidFill>
              </a:rPr>
              <a:t>8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95872" y="3051712"/>
            <a:ext cx="288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15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956" y="843558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文件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916" y="1707654"/>
            <a:ext cx="936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2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606" y="2618606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建議作法</a:t>
            </a:r>
            <a:endParaRPr lang="zh-TW" altLang="en-US" sz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448" y="3410694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方法優化 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/>
          <p:cNvCxnSpPr>
            <a:stCxn id="25" idx="2"/>
            <a:endCxn id="26" idx="0"/>
          </p:cNvCxnSpPr>
          <p:nvPr/>
        </p:nvCxnSpPr>
        <p:spPr>
          <a:xfrm>
            <a:off x="510956" y="1300758"/>
            <a:ext cx="1960" cy="406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6" idx="2"/>
            <a:endCxn id="27" idx="0"/>
          </p:cNvCxnSpPr>
          <p:nvPr/>
        </p:nvCxnSpPr>
        <p:spPr>
          <a:xfrm flipH="1">
            <a:off x="504606" y="2164854"/>
            <a:ext cx="831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7" idx="2"/>
            <a:endCxn id="28" idx="0"/>
          </p:cNvCxnSpPr>
          <p:nvPr/>
        </p:nvCxnSpPr>
        <p:spPr>
          <a:xfrm flipH="1">
            <a:off x="502448" y="3075806"/>
            <a:ext cx="2158" cy="334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C:\Users\FP2242\Desktop\H5H6咬蝕片\0324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373" y="2423715"/>
            <a:ext cx="1242011" cy="8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672" y="2259370"/>
            <a:ext cx="1440000" cy="95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693622" y="2279973"/>
            <a:ext cx="180000" cy="180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2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914972" y="2288725"/>
            <a:ext cx="180000" cy="180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5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136322" y="2283189"/>
            <a:ext cx="180000" cy="180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8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51783" y="2284736"/>
            <a:ext cx="288000" cy="180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600" b="1" dirty="0">
                <a:solidFill>
                  <a:srgbClr val="FF0000"/>
                </a:solidFill>
              </a:rPr>
              <a:t>1</a:t>
            </a:r>
            <a:r>
              <a:rPr lang="en-US" altLang="zh-TW" sz="600" b="1" dirty="0" smtClean="0">
                <a:solidFill>
                  <a:srgbClr val="FF0000"/>
                </a:solidFill>
              </a:rPr>
              <a:t>1</a:t>
            </a:r>
            <a:endParaRPr lang="zh-TW" altLang="en-US" sz="600" b="1" dirty="0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666672" y="2293122"/>
            <a:ext cx="288000" cy="180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600" b="1" dirty="0" smtClean="0">
                <a:solidFill>
                  <a:srgbClr val="FF0000"/>
                </a:solidFill>
              </a:rPr>
              <a:t>14</a:t>
            </a:r>
            <a:endParaRPr lang="zh-TW" altLang="en-US" sz="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44974" y="1059582"/>
          <a:ext cx="7215457" cy="2351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339"/>
                <a:gridCol w="5411593"/>
                <a:gridCol w="1245525"/>
              </a:tblGrid>
              <a:tr h="63308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No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建議作法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附件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718031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比照</a:t>
                      </a:r>
                      <a:r>
                        <a:rPr lang="en-US" altLang="zh-TW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TW" altLang="en-US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客戶作法每周進行</a:t>
                      </a:r>
                      <a:endParaRPr lang="en-US" altLang="zh-TW" sz="1400" dirty="0" smtClean="0">
                        <a:solidFill>
                          <a:srgbClr val="0000CC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數據蒐集表</a:t>
                      </a:r>
                      <a:endParaRPr lang="en-US" altLang="zh-TW" sz="12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331640" y="-92546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</a:t>
            </a:r>
            <a:r>
              <a:rPr lang="en-US" altLang="zh-TW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lasma </a:t>
            </a:r>
            <a:r>
              <a:rPr lang="zh-TW" altLang="en-US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微蝕量設備能力</a:t>
            </a:r>
            <a:r>
              <a:rPr lang="zh-TW" altLang="en-US" sz="24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檢核</a:t>
            </a:r>
            <a:r>
              <a:rPr lang="en-US" altLang="zh-TW" sz="25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25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建議</a:t>
            </a:r>
            <a:r>
              <a:rPr lang="zh-TW" altLang="en-US" sz="25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作法</a:t>
            </a:r>
            <a:endParaRPr lang="zh-TW" altLang="en-US" sz="25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/>
        </p:nvGraphicFramePr>
        <p:xfrm>
          <a:off x="7688531" y="2126382"/>
          <a:ext cx="627885" cy="529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6" name="工作表" showAsIcon="1" r:id="rId1" imgW="914400" imgH="771525" progId="Excel.Sheet.12">
                  <p:embed/>
                </p:oleObj>
              </mc:Choice>
              <mc:Fallback>
                <p:oleObj name="工作表" showAsIcon="1" r:id="rId1" imgW="914400" imgH="771525" progId="Excel.Sheet.12">
                  <p:embed/>
                  <p:pic>
                    <p:nvPicPr>
                      <p:cNvPr id="0" name="圖片 2643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88531" y="2126382"/>
                        <a:ext cx="627885" cy="529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2956" y="843558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文件比對 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916" y="1707654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606" y="2618606"/>
            <a:ext cx="936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建議作法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448" y="3410694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方法優化 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21"/>
          <p:cNvCxnSpPr>
            <a:stCxn id="18" idx="2"/>
            <a:endCxn id="19" idx="0"/>
          </p:cNvCxnSpPr>
          <p:nvPr/>
        </p:nvCxnSpPr>
        <p:spPr>
          <a:xfrm>
            <a:off x="510956" y="1300758"/>
            <a:ext cx="1960" cy="406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9" idx="2"/>
            <a:endCxn id="20" idx="0"/>
          </p:cNvCxnSpPr>
          <p:nvPr/>
        </p:nvCxnSpPr>
        <p:spPr>
          <a:xfrm flipH="1">
            <a:off x="504606" y="2164854"/>
            <a:ext cx="831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20" idx="2"/>
            <a:endCxn id="21" idx="0"/>
          </p:cNvCxnSpPr>
          <p:nvPr/>
        </p:nvCxnSpPr>
        <p:spPr>
          <a:xfrm flipH="1">
            <a:off x="502448" y="3075806"/>
            <a:ext cx="2158" cy="334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t="27289" r="43891" b="1"/>
          <a:stretch>
            <a:fillRect/>
          </a:stretch>
        </p:blipFill>
        <p:spPr>
          <a:xfrm>
            <a:off x="2267744" y="2227592"/>
            <a:ext cx="2160000" cy="973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585" y="3219823"/>
            <a:ext cx="10390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 </a:t>
            </a:r>
            <a:r>
              <a:rPr lang="en-US" altLang="zh-TW" dirty="0" smtClean="0"/>
              <a:t>AR:</a:t>
            </a:r>
            <a:r>
              <a:rPr lang="zh-TW" altLang="en-US" dirty="0" smtClean="0"/>
              <a:t> </a:t>
            </a:r>
            <a:r>
              <a:rPr lang="en-US" altLang="zh-TW" dirty="0" smtClean="0"/>
              <a:t>1AR</a:t>
            </a:r>
            <a:r>
              <a:rPr lang="zh-TW" altLang="en-US" dirty="0" smtClean="0"/>
              <a:t> </a:t>
            </a:r>
            <a:endParaRPr lang="en-US" altLang="zh-TW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23528" y="699542"/>
          <a:ext cx="8568952" cy="388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3"/>
                <a:gridCol w="5413344"/>
                <a:gridCol w="813116"/>
                <a:gridCol w="1118355"/>
                <a:gridCol w="576064"/>
              </a:tblGrid>
              <a:tr h="504056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No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dirty="0" smtClean="0"/>
                        <a:t>事項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ECD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KLM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備註</a:t>
                      </a:r>
                      <a:endParaRPr lang="zh-TW" altLang="en-US" sz="1800" dirty="0"/>
                    </a:p>
                  </a:txBody>
                  <a:tcPr/>
                </a:tc>
              </a:tr>
              <a:tr h="1333624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dirty="0" smtClean="0"/>
                        <a:t>BKM</a:t>
                      </a:r>
                      <a:r>
                        <a:rPr lang="zh-TW" altLang="en-US" sz="1800" dirty="0" smtClean="0"/>
                        <a:t> </a:t>
                      </a:r>
                      <a:r>
                        <a:rPr lang="en-US" altLang="zh-TW" sz="1800" dirty="0" smtClean="0"/>
                        <a:t>MSAP</a:t>
                      </a:r>
                      <a:r>
                        <a:rPr lang="zh-TW" altLang="en-US" sz="1800" dirty="0" smtClean="0"/>
                        <a:t>各站咬蝕量與均勻性做法</a:t>
                      </a:r>
                      <a:endParaRPr lang="en-US" altLang="zh-TW" sz="18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dirty="0" smtClean="0"/>
                        <a:t>1.</a:t>
                      </a:r>
                      <a:r>
                        <a:rPr lang="zh-TW" altLang="en-US" sz="1800" dirty="0" smtClean="0"/>
                        <a:t>本周完成電鍍</a:t>
                      </a:r>
                      <a:r>
                        <a:rPr lang="en-US" altLang="zh-TW" sz="1800" dirty="0" smtClean="0"/>
                        <a:t>/</a:t>
                      </a:r>
                      <a:r>
                        <a:rPr lang="zh-TW" altLang="en-US" sz="1800" dirty="0" smtClean="0"/>
                        <a:t>線路</a:t>
                      </a:r>
                      <a:r>
                        <a:rPr lang="zh-TW" altLang="en-US" sz="1800" baseline="0" dirty="0" smtClean="0"/>
                        <a:t>  </a:t>
                      </a:r>
                      <a:r>
                        <a:rPr lang="en-US" altLang="zh-TW" sz="1800" baseline="0" dirty="0" smtClean="0"/>
                        <a:t>--</a:t>
                      </a:r>
                      <a:r>
                        <a:rPr lang="en-US" altLang="zh-TW" sz="1800" dirty="0" smtClean="0"/>
                        <a:t>6/22</a:t>
                      </a:r>
                      <a:r>
                        <a:rPr lang="zh-TW" altLang="en-US" sz="1800" dirty="0" smtClean="0"/>
                        <a:t>   </a:t>
                      </a:r>
                      <a:endParaRPr lang="en-US" altLang="zh-TW" sz="18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dirty="0" smtClean="0"/>
                        <a:t>2.</a:t>
                      </a:r>
                      <a:r>
                        <a:rPr lang="zh-TW" altLang="en-US" sz="1800" dirty="0" smtClean="0"/>
                        <a:t> 全流程 預計</a:t>
                      </a:r>
                      <a:r>
                        <a:rPr lang="en-US" altLang="zh-TW" sz="1800" dirty="0" smtClean="0"/>
                        <a:t>7/2</a:t>
                      </a:r>
                      <a:endParaRPr lang="en-US" altLang="zh-TW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strike="sngStrike" baseline="0" dirty="0" smtClean="0"/>
                        <a:t>7/2</a:t>
                      </a:r>
                      <a:endParaRPr lang="en-US" altLang="zh-TW" sz="1800" strike="sngStrike" baseline="0" dirty="0" smtClean="0"/>
                    </a:p>
                    <a:p>
                      <a:endParaRPr lang="en-US" altLang="zh-TW" sz="1800" strike="sngStrike" baseline="0" dirty="0" smtClean="0"/>
                    </a:p>
                    <a:p>
                      <a:r>
                        <a:rPr lang="en-US" altLang="zh-TW" sz="1800" strike="noStrike" baseline="0" dirty="0" smtClean="0"/>
                        <a:t>7/15</a:t>
                      </a:r>
                      <a:endParaRPr lang="zh-TW" altLang="en-US" sz="18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袁聖平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</a:tr>
              <a:tr h="53858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蒐集不同機台</a:t>
                      </a:r>
                      <a:r>
                        <a:rPr lang="en-US" altLang="zh-TW" dirty="0" smtClean="0"/>
                        <a:t>plasma</a:t>
                      </a:r>
                      <a:r>
                        <a:rPr lang="zh-TW" altLang="en-US" dirty="0" smtClean="0"/>
                        <a:t>數據，確認機台規律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7/13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付柳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</a:tr>
              <a:tr h="1368152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800" dirty="0" smtClean="0"/>
                        <a:t>運用 統計分析，提出合適</a:t>
                      </a:r>
                      <a:r>
                        <a:rPr lang="en-US" altLang="zh-TW" sz="1800" dirty="0" smtClean="0"/>
                        <a:t>FPC</a:t>
                      </a:r>
                      <a:r>
                        <a:rPr lang="zh-TW" altLang="en-US" sz="1800" dirty="0" smtClean="0"/>
                        <a:t>均勻性測試方案</a:t>
                      </a:r>
                      <a:endParaRPr lang="en-US" altLang="zh-TW" sz="18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dirty="0" smtClean="0"/>
                        <a:t>1.</a:t>
                      </a:r>
                      <a:r>
                        <a:rPr lang="zh-TW" altLang="en-US" sz="1800" dirty="0" smtClean="0"/>
                        <a:t>電鍍</a:t>
                      </a:r>
                      <a:r>
                        <a:rPr lang="en-US" altLang="zh-TW" sz="1800" dirty="0" smtClean="0"/>
                        <a:t>/</a:t>
                      </a:r>
                      <a:r>
                        <a:rPr lang="zh-TW" altLang="en-US" sz="1800" dirty="0" smtClean="0"/>
                        <a:t>線路數據蒐集與分析，預計</a:t>
                      </a:r>
                      <a:r>
                        <a:rPr lang="en-US" altLang="zh-TW" sz="1800" dirty="0" smtClean="0"/>
                        <a:t>7/10</a:t>
                      </a:r>
                      <a:endParaRPr lang="en-US" altLang="zh-TW" sz="18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dirty="0" smtClean="0"/>
                        <a:t>2.</a:t>
                      </a:r>
                      <a:r>
                        <a:rPr lang="zh-TW" altLang="en-US" sz="1800" dirty="0" smtClean="0"/>
                        <a:t>全流程數據蒐集與分析，預計</a:t>
                      </a:r>
                      <a:r>
                        <a:rPr lang="en-US" altLang="zh-TW" sz="1800" dirty="0" smtClean="0"/>
                        <a:t>7/30</a:t>
                      </a:r>
                      <a:endParaRPr lang="en-US" altLang="zh-TW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7/30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sym typeface="+mn-ea"/>
                        </a:rPr>
                        <a:t>袁聖平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-92546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TW" sz="25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AR</a:t>
            </a:r>
            <a:endParaRPr lang="zh-TW" altLang="en-US" sz="25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699542"/>
            <a:ext cx="6840761" cy="5760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dirty="0" smtClean="0">
                <a:latin typeface="標楷體'"/>
              </a:rPr>
              <a:t>大綱</a:t>
            </a:r>
            <a:endParaRPr lang="zh-TW" altLang="en-US" dirty="0">
              <a:latin typeface="標楷體'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53542"/>
            <a:ext cx="8229600" cy="339447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標楷體'"/>
              </a:rPr>
              <a:t>BKM:</a:t>
            </a:r>
            <a:r>
              <a:rPr lang="zh-TW" altLang="en-US" dirty="0" smtClean="0">
                <a:latin typeface="標楷體'"/>
              </a:rPr>
              <a:t> </a:t>
            </a:r>
            <a:r>
              <a:rPr lang="en-US" altLang="zh-TW" dirty="0" smtClean="0">
                <a:latin typeface="標楷體'"/>
              </a:rPr>
              <a:t>H</a:t>
            </a:r>
            <a:r>
              <a:rPr lang="zh-TW" altLang="en-US" dirty="0" smtClean="0">
                <a:latin typeface="標楷體'"/>
              </a:rPr>
              <a:t>客戶</a:t>
            </a:r>
            <a:r>
              <a:rPr lang="en-US" altLang="zh-TW" dirty="0" smtClean="0">
                <a:latin typeface="標楷體'"/>
              </a:rPr>
              <a:t>/MSAP</a:t>
            </a:r>
            <a:r>
              <a:rPr lang="zh-TW" altLang="en-US" dirty="0" smtClean="0">
                <a:latin typeface="標楷體'"/>
              </a:rPr>
              <a:t>微蝕量測試</a:t>
            </a:r>
            <a:r>
              <a:rPr lang="zh-TW" altLang="en-US" dirty="0">
                <a:latin typeface="標楷體'"/>
              </a:rPr>
              <a:t>方法差異分析</a:t>
            </a:r>
            <a:endParaRPr lang="en-US" altLang="zh-TW" dirty="0" smtClean="0">
              <a:latin typeface="標楷體'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標楷體'"/>
              </a:rPr>
              <a:t> Plasma</a:t>
            </a:r>
            <a:r>
              <a:rPr lang="zh-TW" altLang="en-US" dirty="0" smtClean="0">
                <a:latin typeface="標楷體'"/>
              </a:rPr>
              <a:t> 建議方案與數據分析</a:t>
            </a:r>
            <a:r>
              <a:rPr lang="zh-TW" altLang="en-US" dirty="0">
                <a:latin typeface="標楷體'"/>
              </a:rPr>
              <a:t>結果 </a:t>
            </a:r>
            <a:endParaRPr lang="en-US" altLang="zh-TW" dirty="0" smtClean="0">
              <a:latin typeface="標楷體'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 smtClean="0">
                <a:latin typeface="標楷體'"/>
              </a:rPr>
              <a:t> 電鍍 建議方案</a:t>
            </a:r>
            <a:endParaRPr lang="en-US" altLang="zh-TW" dirty="0">
              <a:latin typeface="標楷體'"/>
            </a:endParaRPr>
          </a:p>
          <a:p>
            <a:pPr lvl="1">
              <a:lnSpc>
                <a:spcPct val="150000"/>
              </a:lnSpc>
            </a:pPr>
            <a:endParaRPr lang="en-US" altLang="zh-TW" dirty="0" smtClean="0">
              <a:latin typeface="標楷體'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latin typeface="標楷體'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標楷體'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571"/>
          </a:xfrm>
        </p:spPr>
        <p:txBody>
          <a:bodyPr>
            <a:normAutofit fontScale="90000"/>
          </a:bodyPr>
          <a:lstStyle/>
          <a:p>
            <a:r>
              <a:rPr lang="zh-TW" altLang="en-US" sz="3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背景</a:t>
            </a:r>
            <a:endParaRPr lang="zh-TW" altLang="en-US" sz="36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71550"/>
            <a:ext cx="8229600" cy="33944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因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FPC plasma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量重大客訴，尋求微蝕量最合適做法，</a:t>
            </a:r>
            <a:endParaRPr lang="en-US" altLang="zh-TW" sz="20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   故比對競商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東山精密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/H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客戶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/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MSAP/ FPC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文件，從中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BKM</a:t>
            </a:r>
            <a:endParaRPr lang="en-US" altLang="zh-TW" sz="20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   並蒐集實際數據，進行分析，再考量工廠成本，取得最佳監控方法。</a:t>
            </a:r>
            <a:endParaRPr lang="zh-TW" altLang="en-US" sz="20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71750"/>
            <a:ext cx="4608512" cy="2389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9514" y="661382"/>
          <a:ext cx="8784974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723"/>
                <a:gridCol w="1722563"/>
                <a:gridCol w="953507"/>
                <a:gridCol w="761129"/>
                <a:gridCol w="746342"/>
                <a:gridCol w="746342"/>
                <a:gridCol w="746342"/>
                <a:gridCol w="746342"/>
                <a:gridCol w="746342"/>
                <a:gridCol w="746342"/>
              </a:tblGrid>
              <a:tr h="349697">
                <a:tc rowSpan="2"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站別</a:t>
                      </a:r>
                      <a:endParaRPr lang="zh-TW" altLang="en-US" sz="16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機台</a:t>
                      </a:r>
                      <a:endParaRPr lang="zh-TW" altLang="en-US" sz="16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H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文件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FPC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MSAP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數據驗證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8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建議方案</a:t>
                      </a:r>
                      <a:endParaRPr lang="zh-TW" altLang="en-US" sz="18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33779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軟板</a:t>
                      </a:r>
                      <a:endParaRPr lang="en-US" altLang="zh-TW" sz="12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1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080-01409</a:t>
                      </a:r>
                      <a:endParaRPr lang="zh-TW" altLang="en-US" sz="1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硬板</a:t>
                      </a:r>
                      <a:endParaRPr lang="en-US" altLang="zh-TW" sz="12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1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099-01674</a:t>
                      </a:r>
                      <a:endParaRPr lang="zh-TW" altLang="en-US" sz="1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Station</a:t>
                      </a:r>
                      <a:r>
                        <a:rPr lang="en-US" altLang="zh-TW" sz="12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monitor</a:t>
                      </a:r>
                      <a:endParaRPr lang="zh-TW" altLang="en-US" sz="12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設備能力檢核</a:t>
                      </a:r>
                      <a:endParaRPr lang="zh-TW" altLang="en-US" sz="12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station</a:t>
                      </a:r>
                      <a:r>
                        <a:rPr lang="en-US" altLang="zh-TW" sz="12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monitor</a:t>
                      </a:r>
                      <a:endParaRPr lang="zh-TW" altLang="en-US" sz="12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設備能力檢核</a:t>
                      </a:r>
                      <a:endParaRPr lang="zh-TW" altLang="en-US" sz="12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  <a:tr h="247714"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雷射</a:t>
                      </a:r>
                      <a:endParaRPr lang="zh-TW" altLang="en-US" sz="16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Plasma</a:t>
                      </a:r>
                      <a:endParaRPr lang="zh-TW" altLang="en-US" sz="14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進行中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225195">
                <a:tc rowSpan="2"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電鍍</a:t>
                      </a:r>
                      <a:endParaRPr lang="zh-TW" altLang="en-US" sz="16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黑影 </a:t>
                      </a:r>
                      <a:r>
                        <a:rPr lang="en-US" altLang="zh-TW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水平電鍍</a:t>
                      </a:r>
                      <a:endParaRPr lang="zh-TW" altLang="en-US" sz="14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270234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VCP </a:t>
                      </a:r>
                      <a:endParaRPr lang="zh-TW" altLang="en-US" sz="14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270234">
                <a:tc rowSpan="3"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線路</a:t>
                      </a:r>
                      <a:endParaRPr lang="en-US" altLang="zh-TW" sz="1600" b="1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前處理</a:t>
                      </a:r>
                      <a:endParaRPr lang="zh-TW" altLang="en-US" sz="14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270234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曝光均勻性</a:t>
                      </a:r>
                      <a:endParaRPr lang="zh-TW" altLang="en-US" sz="14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270234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蝕刻均勻性</a:t>
                      </a:r>
                      <a:endParaRPr lang="zh-TW" altLang="en-US" sz="14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270234">
                <a:tc rowSpan="2"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防焊</a:t>
                      </a:r>
                      <a:endParaRPr lang="en-US" altLang="zh-TW" sz="1600" b="1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前處理</a:t>
                      </a:r>
                      <a:endParaRPr lang="zh-TW" altLang="en-US" sz="14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270234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曝光均勻性</a:t>
                      </a:r>
                      <a:endParaRPr lang="zh-TW" altLang="en-US" sz="14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427870"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表面</a:t>
                      </a:r>
                      <a:endParaRPr lang="en-US" altLang="zh-TW" sz="1600" b="1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處理</a:t>
                      </a:r>
                      <a:endParaRPr lang="en-US" altLang="zh-TW" sz="1600" b="1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前處理</a:t>
                      </a:r>
                      <a:endParaRPr lang="zh-TW" altLang="en-US" sz="14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270234"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壓合</a:t>
                      </a:r>
                      <a:endParaRPr lang="en-US" altLang="zh-TW" sz="1600" b="1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前處理</a:t>
                      </a:r>
                      <a:endParaRPr lang="zh-TW" altLang="en-US" sz="14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565571"/>
          </a:xfrm>
        </p:spPr>
        <p:txBody>
          <a:bodyPr>
            <a:normAutofit fontScale="90000"/>
          </a:bodyPr>
          <a:lstStyle/>
          <a:p>
            <a:r>
              <a:rPr lang="zh-TW" altLang="en-US" sz="3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比對進度總表</a:t>
            </a:r>
            <a:endParaRPr lang="zh-TW" altLang="en-US" sz="36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3648" y="1419622"/>
            <a:ext cx="936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2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文件</a:t>
            </a:r>
            <a:r>
              <a:rPr lang="zh-TW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5608" y="2283718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97298" y="3194670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建議作法</a:t>
            </a:r>
            <a:endParaRPr lang="zh-TW" altLang="en-US" sz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5140" y="3986758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方法優化 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stCxn id="4" idx="2"/>
            <a:endCxn id="5" idx="0"/>
          </p:cNvCxnSpPr>
          <p:nvPr/>
        </p:nvCxnSpPr>
        <p:spPr>
          <a:xfrm>
            <a:off x="1871648" y="1876822"/>
            <a:ext cx="1960" cy="406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stCxn id="5" idx="2"/>
            <a:endCxn id="6" idx="0"/>
          </p:cNvCxnSpPr>
          <p:nvPr/>
        </p:nvCxnSpPr>
        <p:spPr>
          <a:xfrm flipH="1">
            <a:off x="1865298" y="2740918"/>
            <a:ext cx="831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6" idx="2"/>
            <a:endCxn id="7" idx="0"/>
          </p:cNvCxnSpPr>
          <p:nvPr/>
        </p:nvCxnSpPr>
        <p:spPr>
          <a:xfrm flipH="1">
            <a:off x="1863140" y="3651870"/>
            <a:ext cx="2158" cy="334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275856" y="843558"/>
            <a:ext cx="144016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Station monitor</a:t>
            </a:r>
            <a:endParaRPr lang="en-US" altLang="zh-TW" sz="1200" dirty="0" smtClean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每天</a:t>
            </a:r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/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班</a:t>
            </a:r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92080" y="843558"/>
            <a:ext cx="144016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設備能力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檢核</a:t>
            </a:r>
            <a:endParaRPr lang="en-US" altLang="zh-TW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每周</a:t>
            </a:r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/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月</a:t>
            </a:r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5616" y="627534"/>
            <a:ext cx="3960440" cy="4104456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2546"/>
            <a:ext cx="8229600" cy="857250"/>
          </a:xfrm>
        </p:spPr>
        <p:txBody>
          <a:bodyPr>
            <a:noAutofit/>
          </a:bodyPr>
          <a:lstStyle/>
          <a:p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量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station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monitor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4248472"/>
            <a:ext cx="7581528" cy="9155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Key message:</a:t>
            </a:r>
            <a:endParaRPr lang="en-US" altLang="zh-TW" sz="14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1.</a:t>
            </a:r>
            <a:r>
              <a:rPr lang="zh-TW" altLang="en-US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不滿足 </a:t>
            </a:r>
            <a:r>
              <a:rPr lang="en-US" altLang="zh-TW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客戶要求測試數量與擺放方式，</a:t>
            </a:r>
            <a:endParaRPr lang="en-US" altLang="zh-TW" sz="1400" dirty="0" smtClean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r>
              <a:rPr lang="zh-TW" altLang="en-US" sz="1400" dirty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若以</a:t>
            </a:r>
            <a:r>
              <a:rPr lang="en-US" altLang="zh-TW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4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客戶作法，將增加人力、時間、成本，</a:t>
            </a:r>
            <a:r>
              <a:rPr lang="zh-TW" altLang="en-US" sz="1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故另與</a:t>
            </a:r>
            <a:r>
              <a:rPr lang="en-US" altLang="zh-TW" sz="1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</a:t>
            </a:r>
            <a:endParaRPr lang="zh-TW" altLang="en-US" sz="14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15616" y="608691"/>
          <a:ext cx="7704856" cy="362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647"/>
                <a:gridCol w="360019"/>
                <a:gridCol w="2448279"/>
                <a:gridCol w="3186649"/>
                <a:gridCol w="1049262"/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Item</a:t>
                      </a:r>
                      <a:endParaRPr lang="en-US" altLang="zh-TW" sz="12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客戶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(080-01409-J)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FPC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(PNL 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MARCH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Plasma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操作指導書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差異點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材料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依量產所用基材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10*14.5 cm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，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G15104100020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純膠測試板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頻率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次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天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次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天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1764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擺放</a:t>
                      </a:r>
                      <a:endParaRPr lang="en-US" altLang="zh-TW" sz="1200" u="none" strike="noStrike" dirty="0" smtClean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方式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AutoNum type="arabicPeriod"/>
                      </a:pP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左中右</a:t>
                      </a:r>
                      <a:r>
                        <a:rPr lang="en-US" altLang="zh-TW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 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endParaRPr lang="en-US" altLang="zh-TW" sz="1200" b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indent="-342900" algn="l" fontAlgn="ctr">
                        <a:buAutoNum type="arabicPeriod"/>
                      </a:pP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9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宮格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)/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AutoNum type="arabicPeriod"/>
                      </a:pPr>
                      <a:r>
                        <a:rPr lang="zh-TW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左中右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 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marR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四角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+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中間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endParaRPr lang="en-US" altLang="zh-TW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marR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膠帶貼橫桿，其他位置銅箔補充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擺放位置</a:t>
                      </a:r>
                      <a:endParaRPr lang="en-US" altLang="zh-TW" sz="120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數量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27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測試數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判定</a:t>
                      </a:r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標準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endParaRPr lang="en-US" altLang="zh-TW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平均咬蝕速率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ctr">
                        <a:buFont typeface="+mj-lt"/>
                        <a:buAutoNum type="arabicParenR"/>
                      </a:pP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常溫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(15min): 7±4 mg/min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ctr">
                        <a:buFont typeface="+mj-lt"/>
                        <a:buAutoNum type="arabicParenR"/>
                      </a:pP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低溫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(30min): 4.5±2.5 mg/min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endParaRPr lang="en-US" altLang="zh-TW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6210308" y="2217715"/>
            <a:ext cx="1242011" cy="820464"/>
            <a:chOff x="0" y="0"/>
            <a:chExt cx="3862426" cy="1573854"/>
          </a:xfrm>
        </p:grpSpPr>
        <p:pic>
          <p:nvPicPr>
            <p:cNvPr id="8" name="Picture 2" descr="C:\Users\FP2242\Desktop\H5H6咬蝕片\0324_1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62426" cy="1573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2958652" y="767979"/>
              <a:ext cx="384000" cy="2980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68" y="2227593"/>
            <a:ext cx="1440000" cy="8354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956" y="843558"/>
            <a:ext cx="936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2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文件</a:t>
            </a:r>
            <a:r>
              <a:rPr lang="zh-TW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916" y="1707654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606" y="2618606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建議作法</a:t>
            </a:r>
            <a:endParaRPr lang="zh-TW" altLang="en-US" sz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448" y="3410694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方法優化 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直線單箭頭接點 14"/>
          <p:cNvCxnSpPr>
            <a:stCxn id="4" idx="2"/>
            <a:endCxn id="11" idx="0"/>
          </p:cNvCxnSpPr>
          <p:nvPr/>
        </p:nvCxnSpPr>
        <p:spPr>
          <a:xfrm>
            <a:off x="510956" y="1300758"/>
            <a:ext cx="1960" cy="406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1" idx="2"/>
            <a:endCxn id="12" idx="0"/>
          </p:cNvCxnSpPr>
          <p:nvPr/>
        </p:nvCxnSpPr>
        <p:spPr>
          <a:xfrm flipH="1">
            <a:off x="504606" y="2164854"/>
            <a:ext cx="831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2" idx="2"/>
            <a:endCxn id="13" idx="0"/>
          </p:cNvCxnSpPr>
          <p:nvPr/>
        </p:nvCxnSpPr>
        <p:spPr>
          <a:xfrm flipH="1">
            <a:off x="502448" y="3075806"/>
            <a:ext cx="2158" cy="334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728401" y="2935054"/>
            <a:ext cx="180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1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322377" y="2936719"/>
            <a:ext cx="180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>
                <a:solidFill>
                  <a:srgbClr val="FF0000"/>
                </a:solidFill>
              </a:rPr>
              <a:t>8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96168" y="2948972"/>
            <a:ext cx="288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15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t="27289" r="43891" b="1"/>
          <a:stretch>
            <a:fillRect/>
          </a:stretch>
        </p:blipFill>
        <p:spPr>
          <a:xfrm>
            <a:off x="2267744" y="2227592"/>
            <a:ext cx="2160000" cy="973387"/>
          </a:xfrm>
          <a:prstGeom prst="rect">
            <a:avLst/>
          </a:prstGeom>
        </p:spPr>
      </p:pic>
      <p:sp>
        <p:nvSpPr>
          <p:cNvPr id="24" name="標題 1"/>
          <p:cNvSpPr txBox="1"/>
          <p:nvPr/>
        </p:nvSpPr>
        <p:spPr>
          <a:xfrm>
            <a:off x="587532" y="530805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</a:t>
            </a:r>
            <a:r>
              <a:rPr lang="zh-TW" altLang="en-US" sz="200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微蝕量 </a:t>
            </a:r>
            <a:r>
              <a:rPr lang="en-US" altLang="zh-TW" sz="200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200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200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station monitor</a:t>
            </a:r>
            <a:r>
              <a:rPr lang="zh-TW" altLang="en-US" sz="200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200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2000" smtClean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收集</a:t>
            </a:r>
            <a:r>
              <a:rPr lang="en-US" altLang="zh-TW" sz="2000" smtClean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QHD</a:t>
            </a:r>
            <a:r>
              <a:rPr lang="zh-TW" altLang="en-US" sz="2000" smtClean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數據分析</a:t>
            </a:r>
            <a:r>
              <a:rPr lang="en-US" altLang="zh-TW" sz="2000" smtClean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124445"/>
            <a:ext cx="8229600" cy="857250"/>
          </a:xfrm>
        </p:spPr>
        <p:txBody>
          <a:bodyPr>
            <a:noAutofit/>
          </a:bodyPr>
          <a:lstStyle/>
          <a:p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量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station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monitor</a:t>
            </a:r>
            <a:endParaRPr lang="zh-TW" altLang="en-US" sz="20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4104456"/>
            <a:ext cx="8229600" cy="9155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Key message:</a:t>
            </a:r>
            <a:endParaRPr lang="en-US" altLang="zh-TW" sz="16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就樣本數而言，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MSAP(12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較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FPC(15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寬鬆，但不清楚</a:t>
            </a:r>
            <a:r>
              <a:rPr lang="en-US" altLang="zh-TW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6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取樣的依據，</a:t>
            </a:r>
            <a:endParaRPr lang="en-US" altLang="zh-TW" sz="16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600" b="1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需蒐集數據分析取樣數與位置</a:t>
            </a:r>
            <a:endParaRPr lang="zh-TW" altLang="en-US" sz="1600" b="1" dirty="0">
              <a:solidFill>
                <a:srgbClr val="0000CC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14947" y="590095"/>
          <a:ext cx="7821549" cy="3665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/>
                <a:gridCol w="333509"/>
                <a:gridCol w="3060000"/>
                <a:gridCol w="2916440"/>
                <a:gridCol w="899600"/>
              </a:tblGrid>
              <a:tr h="3600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Item</a:t>
                      </a:r>
                      <a:endParaRPr lang="en-US" altLang="zh-TW" sz="12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MSAP</a:t>
                      </a:r>
                      <a:endParaRPr lang="en-US" altLang="zh-TW" sz="12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雷射課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MAX-VIA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電漿除膠機操作指導書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FPC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endParaRPr lang="en-US" altLang="zh-TW" sz="12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(PNL 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MARCH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Plasma</a:t>
                      </a: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操作指導書</a:t>
                      </a:r>
                      <a:r>
                        <a:rPr lang="en-US" altLang="zh-TW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差異點</a:t>
                      </a:r>
                      <a:endParaRPr lang="zh-TW" altLang="en-US" sz="12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材料</a:t>
                      </a:r>
                      <a:endParaRPr lang="zh-TW" alt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10*15cm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，依量產所用基材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1.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日立：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PP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使用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HITACHI 1027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，壓銅箔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(RA)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臺光：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PP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使用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EMC 526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，壓銅箔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(RA)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10*14.5 cm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，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G15104100020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純膠測試板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測試板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頻率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次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天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次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天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1476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擺放方式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AutoNum type="arabicPeriod"/>
                      </a:pP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左中右</a:t>
                      </a:r>
                      <a:r>
                        <a:rPr lang="en-US" altLang="zh-TW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 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r>
                        <a:rPr lang="zh-TW" altLang="en-US" sz="1200" b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endParaRPr lang="en-US" altLang="zh-TW" sz="1200" b="0" u="none" strike="noStrike" baseline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indent="-342900" algn="l" fontAlgn="ctr">
                        <a:buAutoNum type="arabicPeriod"/>
                      </a:pPr>
                      <a:r>
                        <a:rPr lang="en-US" altLang="zh-TW" sz="1200" b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 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indent="-342900" algn="l" fontAlgn="ctr">
                        <a:buAutoNum type="arabicPeriod"/>
                      </a:pP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測試板插框</a:t>
                      </a:r>
                      <a:endParaRPr lang="zh-TW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AutoNum type="arabicPeriod"/>
                      </a:pPr>
                      <a:r>
                        <a:rPr lang="zh-TW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左中右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 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marR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掛架</a:t>
                      </a:r>
                      <a:endParaRPr lang="en-US" altLang="zh-TW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marR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膠帶貼橫桿，其他位置銅箔補充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擺放位置</a:t>
                      </a:r>
                      <a:endParaRPr lang="en-US" altLang="zh-TW" sz="120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數量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zh-TW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endParaRPr lang="zh-TW" altLang="en-US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測試數</a:t>
                      </a:r>
                      <a:endParaRPr lang="zh-TW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判定</a:t>
                      </a:r>
                      <a:r>
                        <a:rPr lang="zh-TW" altLang="en-US" sz="1200" u="none" strike="noStrike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標準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●</a:t>
                      </a:r>
                      <a:endParaRPr lang="zh-TW" altLang="en-US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0.18  +0.06  /  -0.04g 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buNone/>
                      </a:pPr>
                      <a:r>
                        <a:rPr lang="en-US" altLang="zh-TW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非對稱公差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平均咬蝕速率 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對稱公差</a:t>
                      </a:r>
                      <a:r>
                        <a:rPr lang="en-US" altLang="zh-TW" sz="1200" b="0" i="0" u="none" strike="noStrike" dirty="0" smtClean="0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endParaRPr lang="en-US" altLang="zh-TW" sz="1200" b="0" i="0" u="none" strike="noStrike" dirty="0" smtClean="0"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ctr">
                        <a:buFont typeface="+mj-lt"/>
                        <a:buAutoNum type="arabicParenR"/>
                      </a:pP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常溫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(15min): 7±4 mg/min</a:t>
                      </a: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 fontAlgn="ctr">
                        <a:buFont typeface="+mj-lt"/>
                        <a:buAutoNum type="arabicParenR"/>
                      </a:pPr>
                      <a:r>
                        <a:rPr lang="zh-TW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低溫</a:t>
                      </a:r>
                      <a:r>
                        <a:rPr lang="en-US" altLang="zh-TW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(30min): 4.5±2.5 mg/min</a:t>
                      </a:r>
                      <a:endParaRPr lang="en-US" altLang="zh-TW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判定標準</a:t>
                      </a:r>
                      <a:endParaRPr lang="zh-TW" altLang="en-US" sz="120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81" y="2539851"/>
            <a:ext cx="1440000" cy="76216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328105" y="3174005"/>
            <a:ext cx="180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1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22081" y="3175670"/>
            <a:ext cx="180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>
                <a:solidFill>
                  <a:srgbClr val="FF0000"/>
                </a:solidFill>
              </a:rPr>
              <a:t>8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95872" y="3187923"/>
            <a:ext cx="288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15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/>
          <a:srcRect t="1" r="80416" b="62255"/>
          <a:stretch>
            <a:fillRect/>
          </a:stretch>
        </p:blipFill>
        <p:spPr>
          <a:xfrm>
            <a:off x="3972742" y="2643758"/>
            <a:ext cx="887290" cy="648072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2956" y="843558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文件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916" y="1707654"/>
            <a:ext cx="936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2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606" y="2618606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建議作法</a:t>
            </a:r>
            <a:endParaRPr lang="zh-TW" altLang="en-US" sz="1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448" y="3410694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方法優化 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/>
          <p:cNvCxnSpPr>
            <a:stCxn id="25" idx="2"/>
            <a:endCxn id="26" idx="0"/>
          </p:cNvCxnSpPr>
          <p:nvPr/>
        </p:nvCxnSpPr>
        <p:spPr>
          <a:xfrm>
            <a:off x="510956" y="1300758"/>
            <a:ext cx="1960" cy="406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6" idx="2"/>
            <a:endCxn id="27" idx="0"/>
          </p:cNvCxnSpPr>
          <p:nvPr/>
        </p:nvCxnSpPr>
        <p:spPr>
          <a:xfrm flipH="1">
            <a:off x="504606" y="2164854"/>
            <a:ext cx="831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7" idx="2"/>
            <a:endCxn id="28" idx="0"/>
          </p:cNvCxnSpPr>
          <p:nvPr/>
        </p:nvCxnSpPr>
        <p:spPr>
          <a:xfrm flipH="1">
            <a:off x="502448" y="3075806"/>
            <a:ext cx="2158" cy="334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920" y="2572408"/>
            <a:ext cx="1440000" cy="75579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2447944" y="3200197"/>
            <a:ext cx="180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>
                <a:solidFill>
                  <a:srgbClr val="FF0000"/>
                </a:solidFill>
              </a:rPr>
              <a:t>2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041920" y="3201862"/>
            <a:ext cx="180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>
                <a:solidFill>
                  <a:srgbClr val="FF0000"/>
                </a:solidFill>
              </a:rPr>
              <a:t>8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15711" y="3214115"/>
            <a:ext cx="288000" cy="1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800" b="1" dirty="0" smtClean="0">
                <a:solidFill>
                  <a:srgbClr val="FF0000"/>
                </a:solidFill>
              </a:rPr>
              <a:t>14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pic>
        <p:nvPicPr>
          <p:cNvPr id="38" name="Picture 2" descr="C:\Users\FP2242\Desktop\H5H6咬蝕片\0324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373" y="2559926"/>
            <a:ext cx="1242011" cy="8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44974" y="1059583"/>
          <a:ext cx="7215457" cy="176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339"/>
                <a:gridCol w="5411593"/>
                <a:gridCol w="1245525"/>
              </a:tblGrid>
              <a:tr h="437768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No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建議作法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附件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18800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1400" dirty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DOE</a:t>
                      </a: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:</a:t>
                      </a: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合理樣本數與監控位置</a:t>
                      </a:r>
                      <a:endParaRPr lang="en-US" altLang="zh-TW" sz="14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測試方法</a:t>
                      </a:r>
                      <a:r>
                        <a:rPr lang="en-US" altLang="zh-TW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:</a:t>
                      </a: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按</a:t>
                      </a:r>
                      <a:r>
                        <a:rPr lang="en-US" altLang="zh-TW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客戶 </a:t>
                      </a:r>
                      <a:r>
                        <a:rPr lang="en-US" altLang="zh-TW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左中右</a:t>
                      </a:r>
                      <a:r>
                        <a:rPr lang="en-US" altLang="zh-TW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altLang="en-US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掛架 </a:t>
                      </a:r>
                      <a:r>
                        <a:rPr lang="en-US" altLang="zh-TW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*</a:t>
                      </a:r>
                      <a:r>
                        <a:rPr lang="zh-TW" altLang="en-US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9 </a:t>
                      </a:r>
                      <a:r>
                        <a:rPr lang="zh-TW" altLang="en-US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片</a:t>
                      </a:r>
                      <a:r>
                        <a:rPr lang="en-US" altLang="zh-TW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)</a:t>
                      </a: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，</a:t>
                      </a:r>
                      <a:endParaRPr lang="en-US" altLang="zh-TW" sz="14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TW" altLang="en-US" sz="14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蒐集至少</a:t>
                      </a:r>
                      <a:r>
                        <a:rPr lang="en-US" altLang="zh-TW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400" dirty="0" smtClean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週數據，進行變異數分析，決定監控位置與樣本數</a:t>
                      </a:r>
                      <a:endParaRPr lang="en-US" altLang="zh-TW" sz="1400" dirty="0" smtClean="0">
                        <a:solidFill>
                          <a:srgbClr val="0000CC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TW" sz="1400" dirty="0" smtClean="0">
                        <a:solidFill>
                          <a:srgbClr val="0000CC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20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數據蒐集表</a:t>
                      </a:r>
                      <a:endParaRPr lang="en-US" altLang="zh-TW" sz="1200" dirty="0" smtClean="0"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-92546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</a:t>
            </a:r>
            <a:r>
              <a:rPr lang="en-US" altLang="zh-TW" sz="25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lasma </a:t>
            </a:r>
            <a:r>
              <a:rPr lang="zh-TW" altLang="en-US" sz="25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微蝕量</a:t>
            </a:r>
            <a:r>
              <a:rPr lang="en-US" altLang="zh-TW" sz="25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 station </a:t>
            </a:r>
            <a:r>
              <a:rPr lang="en-US" altLang="zh-TW" sz="25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monitor</a:t>
            </a:r>
            <a:endParaRPr lang="zh-TW" altLang="en-US" sz="25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/>
        </p:nvGraphicFramePr>
        <p:xfrm>
          <a:off x="7688531" y="2126382"/>
          <a:ext cx="627885" cy="529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8" name="工作表" showAsIcon="1" r:id="rId1" imgW="914400" imgH="771525" progId="Excel.Sheet.12">
                  <p:embed/>
                </p:oleObj>
              </mc:Choice>
              <mc:Fallback>
                <p:oleObj name="工作表" showAsIcon="1" r:id="rId1" imgW="914400" imgH="771525" progId="Excel.Sheet.12">
                  <p:embed/>
                  <p:pic>
                    <p:nvPicPr>
                      <p:cNvPr id="0" name="圖片 478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88531" y="2126382"/>
                        <a:ext cx="627885" cy="529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2956" y="843558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文件比對 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916" y="1707654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MSAP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比對 </a:t>
            </a:r>
            <a:endParaRPr lang="zh-TW" altLang="en-US" sz="1200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606" y="2618606"/>
            <a:ext cx="936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建議作法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448" y="3410694"/>
            <a:ext cx="93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方法優化 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21"/>
          <p:cNvCxnSpPr>
            <a:stCxn id="18" idx="2"/>
            <a:endCxn id="19" idx="0"/>
          </p:cNvCxnSpPr>
          <p:nvPr/>
        </p:nvCxnSpPr>
        <p:spPr>
          <a:xfrm>
            <a:off x="510956" y="1300758"/>
            <a:ext cx="1960" cy="406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9" idx="2"/>
            <a:endCxn id="20" idx="0"/>
          </p:cNvCxnSpPr>
          <p:nvPr/>
        </p:nvCxnSpPr>
        <p:spPr>
          <a:xfrm flipH="1">
            <a:off x="504606" y="2164854"/>
            <a:ext cx="8310" cy="453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20" idx="2"/>
            <a:endCxn id="21" idx="0"/>
          </p:cNvCxnSpPr>
          <p:nvPr/>
        </p:nvCxnSpPr>
        <p:spPr>
          <a:xfrm flipH="1">
            <a:off x="502448" y="3075806"/>
            <a:ext cx="2158" cy="334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物件 2"/>
          <p:cNvGraphicFramePr>
            <a:graphicFrameLocks noChangeAspect="1"/>
          </p:cNvGraphicFramePr>
          <p:nvPr/>
        </p:nvGraphicFramePr>
        <p:xfrm>
          <a:off x="6732240" y="3619483"/>
          <a:ext cx="1826604" cy="10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9" name="簡報" r:id="rId3" imgW="4572000" imgH="2572385" progId="PowerPoint.Show.12">
                  <p:embed/>
                </p:oleObj>
              </mc:Choice>
              <mc:Fallback>
                <p:oleObj name="簡報" r:id="rId3" imgW="4572000" imgH="2572385" progId="PowerPoint.Show.12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240" y="3619483"/>
                        <a:ext cx="1826604" cy="102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蒐集</a:t>
            </a:r>
            <a:r>
              <a:rPr lang="en-US" altLang="zh-TW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</a:t>
            </a:r>
            <a:r>
              <a:rPr lang="zh-TW" altLang="en-US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日</a:t>
            </a:r>
            <a:r>
              <a:rPr lang="en-US" altLang="zh-TW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en-US" altLang="zh-TW" sz="24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6/30~7/2</a:t>
            </a:r>
            <a:r>
              <a:rPr lang="en-US" altLang="zh-TW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數據</a:t>
            </a:r>
            <a:r>
              <a:rPr lang="en-US" altLang="zh-TW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均勻性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&gt;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75%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滿足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客戶要求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en-US" altLang="zh-TW" sz="20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提出</a:t>
            </a:r>
            <a:r>
              <a:rPr lang="en-US" altLang="zh-TW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</a:t>
            </a:r>
            <a:r>
              <a:rPr lang="zh-TW" altLang="en-US" sz="24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項方案</a:t>
            </a:r>
            <a:endParaRPr lang="en-US" altLang="zh-TW" sz="24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方案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1: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sz="20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成本考量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，只監控微蝕量</a:t>
            </a:r>
            <a:r>
              <a:rPr lang="zh-TW" altLang="en-US" sz="20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最少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的位置，取樣數最少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(3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en-US" altLang="zh-TW" sz="20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方案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2: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考量</a:t>
            </a:r>
            <a:r>
              <a:rPr lang="zh-TW" altLang="en-US" sz="20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均勻性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監控微蝕量</a:t>
            </a:r>
            <a:r>
              <a:rPr lang="zh-TW" altLang="en-US" sz="20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最少 </a:t>
            </a:r>
            <a:r>
              <a:rPr lang="en-US" altLang="zh-TW" sz="20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&amp;</a:t>
            </a:r>
            <a:r>
              <a:rPr lang="zh-TW" altLang="en-US" sz="20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最多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的位置，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取樣數最合理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en-US" altLang="zh-TW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9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en-US" altLang="zh-TW" sz="2000" dirty="0" smtClean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方案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3: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同時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考量</a:t>
            </a:r>
            <a:r>
              <a:rPr lang="zh-TW" altLang="en-US" sz="20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成本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與</a:t>
            </a:r>
            <a:r>
              <a:rPr lang="en-US" altLang="zh-TW" sz="20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</a:t>
            </a:r>
            <a:r>
              <a:rPr lang="zh-TW" altLang="en-US" sz="2000" dirty="0" smtClean="0">
                <a:solidFill>
                  <a:srgbClr val="0000CC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值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折衷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取樣數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(6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片</a:t>
            </a:r>
            <a:r>
              <a:rPr lang="en-US" altLang="zh-TW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sz="20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Plasma 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微蝕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量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–</a:t>
            </a: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 </a:t>
            </a:r>
            <a:r>
              <a:rPr lang="en-US" altLang="zh-TW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station </a:t>
            </a:r>
            <a:r>
              <a:rPr lang="en-US" altLang="zh-TW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monitor</a:t>
            </a:r>
            <a:br>
              <a:rPr lang="en-US" altLang="zh-TW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</a:br>
            <a:r>
              <a:rPr lang="zh-TW" altLang="en-US" sz="2000" dirty="0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初步分析結果與摘要</a:t>
            </a:r>
            <a:endParaRPr lang="zh-TW" altLang="en-US" sz="20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3939902"/>
            <a:ext cx="5400600" cy="43204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3415</Words>
  <Application>WPS Presentation</Application>
  <PresentationFormat>如螢幕大小 (16:9)</PresentationFormat>
  <Paragraphs>901</Paragraphs>
  <Slides>19</Slides>
  <Notes>6</Notes>
  <HiddenSlides>1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新細明體</vt:lpstr>
      <vt:lpstr>Wingdings</vt:lpstr>
      <vt:lpstr>標楷體</vt:lpstr>
      <vt:lpstr>標楷體'</vt:lpstr>
      <vt:lpstr>新細明體</vt:lpstr>
      <vt:lpstr>Calibri</vt:lpstr>
      <vt:lpstr>Microsoft YaHei</vt:lpstr>
      <vt:lpstr>SimSun</vt:lpstr>
      <vt:lpstr>Arial Unicode MS</vt:lpstr>
      <vt:lpstr>Office 佈景主題</vt:lpstr>
      <vt:lpstr>PowerPoint.Show.12</vt:lpstr>
      <vt:lpstr>Excel.Sheet.12</vt:lpstr>
      <vt:lpstr>Excel.Sheet.12</vt:lpstr>
      <vt:lpstr>Excel.Sheet.12</vt:lpstr>
      <vt:lpstr>Excel.Sheet.12</vt:lpstr>
      <vt:lpstr>Station monitor  BKM</vt:lpstr>
      <vt:lpstr>大綱</vt:lpstr>
      <vt:lpstr>背景</vt:lpstr>
      <vt:lpstr>比對進度總表</vt:lpstr>
      <vt:lpstr>PowerPoint 演示文稿</vt:lpstr>
      <vt:lpstr>Plasma微蝕量 – station monitor</vt:lpstr>
      <vt:lpstr>Plasma微蝕量 – station monitor</vt:lpstr>
      <vt:lpstr>Plasma 微蝕量– station monitor</vt:lpstr>
      <vt:lpstr>Plasma 微蝕量 –  station monitor 初步分析結果與摘要</vt:lpstr>
      <vt:lpstr>9# Plasma 微蝕量 –  掛架別、位置別現況梳理</vt:lpstr>
      <vt:lpstr>Plasma 微蝕量 – 方案一</vt:lpstr>
      <vt:lpstr>Plasma 微蝕量 –方案二</vt:lpstr>
      <vt:lpstr>Plasma 微蝕量 –方案三</vt:lpstr>
      <vt:lpstr>新機  Plasma 5# 微蝕量</vt:lpstr>
      <vt:lpstr>PowerPoint 演示文稿</vt:lpstr>
      <vt:lpstr>Plasma微蝕量均勻性 – 設備製程能力檢核</vt:lpstr>
      <vt:lpstr>Plasma微蝕量均勻性 –設備製程能力檢核</vt:lpstr>
      <vt:lpstr>Plasma 微蝕量設備能力檢核–建議作法</vt:lpstr>
      <vt:lpstr>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Station monitor  BKM</dc:title>
  <dc:creator>?世弘</dc:creator>
  <cp:lastModifiedBy>User</cp:lastModifiedBy>
  <cp:revision>1782</cp:revision>
  <dcterms:created xsi:type="dcterms:W3CDTF">2021-06-22T13:23:00Z</dcterms:created>
  <dcterms:modified xsi:type="dcterms:W3CDTF">2024-04-22T23:14:47Z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